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68"/>
  </p:notesMasterIdLst>
  <p:handoutMasterIdLst>
    <p:handoutMasterId r:id="rId69"/>
  </p:handoutMasterIdLst>
  <p:sldIdLst>
    <p:sldId id="268" r:id="rId2"/>
    <p:sldId id="461" r:id="rId3"/>
    <p:sldId id="479" r:id="rId4"/>
    <p:sldId id="467" r:id="rId5"/>
    <p:sldId id="464" r:id="rId6"/>
    <p:sldId id="465" r:id="rId7"/>
    <p:sldId id="469" r:id="rId8"/>
    <p:sldId id="468" r:id="rId9"/>
    <p:sldId id="463" r:id="rId10"/>
    <p:sldId id="466" r:id="rId11"/>
    <p:sldId id="509" r:id="rId12"/>
    <p:sldId id="431" r:id="rId13"/>
    <p:sldId id="482" r:id="rId14"/>
    <p:sldId id="488" r:id="rId15"/>
    <p:sldId id="489" r:id="rId16"/>
    <p:sldId id="490" r:id="rId17"/>
    <p:sldId id="508" r:id="rId18"/>
    <p:sldId id="491" r:id="rId19"/>
    <p:sldId id="495" r:id="rId20"/>
    <p:sldId id="510" r:id="rId21"/>
    <p:sldId id="512" r:id="rId22"/>
    <p:sldId id="526" r:id="rId23"/>
    <p:sldId id="441" r:id="rId24"/>
    <p:sldId id="443" r:id="rId25"/>
    <p:sldId id="480" r:id="rId26"/>
    <p:sldId id="442" r:id="rId27"/>
    <p:sldId id="444" r:id="rId28"/>
    <p:sldId id="445" r:id="rId29"/>
    <p:sldId id="514" r:id="rId30"/>
    <p:sldId id="516" r:id="rId31"/>
    <p:sldId id="517" r:id="rId32"/>
    <p:sldId id="523" r:id="rId33"/>
    <p:sldId id="487" r:id="rId34"/>
    <p:sldId id="524" r:id="rId35"/>
    <p:sldId id="520" r:id="rId36"/>
    <p:sldId id="432" r:id="rId37"/>
    <p:sldId id="433" r:id="rId38"/>
    <p:sldId id="437" r:id="rId39"/>
    <p:sldId id="436" r:id="rId40"/>
    <p:sldId id="439" r:id="rId41"/>
    <p:sldId id="496" r:id="rId42"/>
    <p:sldId id="440" r:id="rId43"/>
    <p:sldId id="521" r:id="rId44"/>
    <p:sldId id="438" r:id="rId45"/>
    <p:sldId id="447" r:id="rId46"/>
    <p:sldId id="448" r:id="rId47"/>
    <p:sldId id="449" r:id="rId48"/>
    <p:sldId id="452" r:id="rId49"/>
    <p:sldId id="450" r:id="rId50"/>
    <p:sldId id="481" r:id="rId51"/>
    <p:sldId id="451" r:id="rId52"/>
    <p:sldId id="453" r:id="rId53"/>
    <p:sldId id="497" r:id="rId54"/>
    <p:sldId id="455" r:id="rId55"/>
    <p:sldId id="504" r:id="rId56"/>
    <p:sldId id="505" r:id="rId57"/>
    <p:sldId id="500" r:id="rId58"/>
    <p:sldId id="475" r:id="rId59"/>
    <p:sldId id="501" r:id="rId60"/>
    <p:sldId id="502" r:id="rId61"/>
    <p:sldId id="503" r:id="rId62"/>
    <p:sldId id="476" r:id="rId63"/>
    <p:sldId id="506" r:id="rId64"/>
    <p:sldId id="477" r:id="rId65"/>
    <p:sldId id="478" r:id="rId66"/>
    <p:sldId id="525" r:id="rId67"/>
  </p:sldIdLst>
  <p:sldSz cx="9144000" cy="6858000" type="screen4x3"/>
  <p:notesSz cx="7315200" cy="9601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rgbClr val="800000"/>
        </a:solidFill>
        <a:latin typeface="Tahoma" pitchFamily="34" charset="0"/>
        <a:ea typeface="MS PGothic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rgbClr val="800000"/>
        </a:solidFill>
        <a:latin typeface="Tahoma" pitchFamily="34" charset="0"/>
        <a:ea typeface="MS PGothic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rgbClr val="800000"/>
        </a:solidFill>
        <a:latin typeface="Tahoma" pitchFamily="34" charset="0"/>
        <a:ea typeface="MS PGothic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rgbClr val="800000"/>
        </a:solidFill>
        <a:latin typeface="Tahoma" pitchFamily="34" charset="0"/>
        <a:ea typeface="MS PGothic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rgbClr val="800000"/>
        </a:solidFill>
        <a:latin typeface="Tahom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rgbClr val="800000"/>
        </a:solidFill>
        <a:latin typeface="Tahom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rgbClr val="800000"/>
        </a:solidFill>
        <a:latin typeface="Tahom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rgbClr val="800000"/>
        </a:solidFill>
        <a:latin typeface="Tahom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rgbClr val="800000"/>
        </a:solidFill>
        <a:latin typeface="Tahoma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/>
  <p:clrMru>
    <a:srgbClr val="7F6000"/>
    <a:srgbClr val="594300"/>
    <a:srgbClr val="25940D"/>
    <a:srgbClr val="D61912"/>
    <a:srgbClr val="A7031E"/>
    <a:srgbClr val="A5FF2B"/>
    <a:srgbClr val="71FF09"/>
    <a:srgbClr val="FFFF00"/>
    <a:srgbClr val="315936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73" autoAdjust="0"/>
    <p:restoredTop sz="84515" autoAdjust="0"/>
  </p:normalViewPr>
  <p:slideViewPr>
    <p:cSldViewPr showGuides="1">
      <p:cViewPr varScale="1">
        <p:scale>
          <a:sx n="66" d="100"/>
          <a:sy n="66" d="100"/>
        </p:scale>
        <p:origin x="-348" y="-108"/>
      </p:cViewPr>
      <p:guideLst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15048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>
            <a:lvl1pPr algn="l" defTabSz="966698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4" y="1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>
            <a:lvl1pPr algn="r" defTabSz="966698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6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52" tIns="48327" rIns="96652" bIns="48327" numCol="1" anchor="b" anchorCtr="0" compatLnSpc="1">
            <a:prstTxWarp prst="textNoShape">
              <a:avLst/>
            </a:prstTxWarp>
          </a:bodyPr>
          <a:lstStyle>
            <a:lvl1pPr algn="l" defTabSz="966698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4" y="9121776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52" tIns="48327" rIns="96652" bIns="48327" numCol="1" anchor="b" anchorCtr="0" compatLnSpc="1">
            <a:prstTxWarp prst="textNoShape">
              <a:avLst/>
            </a:prstTxWarp>
          </a:bodyPr>
          <a:lstStyle>
            <a:lvl1pPr algn="r" defTabSz="96669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5158EF82-DC42-4E57-8599-916E2933D1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15407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>
            <a:lvl1pPr algn="l" defTabSz="966698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4" y="1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>
            <a:lvl1pPr algn="r" defTabSz="966698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6" y="4560890"/>
            <a:ext cx="5365750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6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52" tIns="48327" rIns="96652" bIns="48327" numCol="1" anchor="b" anchorCtr="0" compatLnSpc="1">
            <a:prstTxWarp prst="textNoShape">
              <a:avLst/>
            </a:prstTxWarp>
          </a:bodyPr>
          <a:lstStyle>
            <a:lvl1pPr algn="l" defTabSz="966698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4" y="9121776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52" tIns="48327" rIns="96652" bIns="48327" numCol="1" anchor="b" anchorCtr="0" compatLnSpc="1">
            <a:prstTxWarp prst="textNoShape">
              <a:avLst/>
            </a:prstTxWarp>
          </a:bodyPr>
          <a:lstStyle>
            <a:lvl1pPr algn="r" defTabSz="96669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874AEAFF-68BA-4D85-B128-A41BB932F4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3478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defTabSz="966698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1pPr>
            <a:lvl2pPr marL="742881" indent="-285724" defTabSz="966698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2pPr>
            <a:lvl3pPr marL="1142894" indent="-228579" defTabSz="966698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3pPr>
            <a:lvl4pPr marL="1600051" indent="-228579" defTabSz="966698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4pPr>
            <a:lvl5pPr marL="2057210" indent="-228579" defTabSz="966698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5pPr>
            <a:lvl6pPr marL="2514367" indent="-228579" algn="ctr" defTabSz="96669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6pPr>
            <a:lvl7pPr marL="2971524" indent="-228579" algn="ctr" defTabSz="96669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7pPr>
            <a:lvl8pPr marL="3428682" indent="-228579" algn="ctr" defTabSz="96669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8pPr>
            <a:lvl9pPr marL="3885840" indent="-228579" algn="ctr" defTabSz="96669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fld id="{537A2111-586E-47CB-A96D-47A408BF7C40}" type="slidenum">
              <a:rPr lang="en-US" sz="13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</a:t>
            </a:fld>
            <a:endParaRPr lang="en-US" sz="13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IDSA</a:t>
            </a:r>
            <a:r>
              <a:rPr lang="en-US" baseline="0" dirty="0" smtClean="0"/>
              <a:t> 2005 ASB guidelines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2605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IDSA</a:t>
            </a:r>
            <a:r>
              <a:rPr lang="en-US" baseline="0" dirty="0" smtClean="0"/>
              <a:t> 2005 ASB guidelines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2605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IDSA</a:t>
            </a:r>
            <a:r>
              <a:rPr lang="en-US" baseline="0" dirty="0" smtClean="0"/>
              <a:t> 2005 ASB guidelines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2605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4359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http://es.wikipedia.org/wiki/Archivo:Cdm_hip_fracture_343.jpg </a:t>
            </a:r>
          </a:p>
          <a:p>
            <a:r>
              <a:rPr lang="en-US" dirty="0" smtClean="0"/>
              <a:t>http://www.google.com/imgres?q=weak+and+dizzy&amp;hl=en&amp;rls=com.microsoft:en-us:IE-Address&amp;biw=1536&amp;bih=768&amp;tbm=isch&amp;tbnid=2w6CwhCd_zK3YM:&amp;imgrefurl=http://www.yourerdoc.com/weak-and-dizzy-symptoms/&amp;docid=V82LcHajMX-aYM&amp;imgurl=http://www.yourerdoc.com/wp-content/uploads/2008/12/dizzy-senior.bmp&amp;w=508&amp;h=404&amp;ei=q99pUMbtKobz0gHrvoGwDw&amp;zoom=1&amp;iact=hc&amp;vpx=178&amp;vpy=147&amp;dur=106&amp;hovh=200&amp;hovw=252&amp;tx=86&amp;ty=147&amp;sig=104879576637721244085&amp;page=1&amp;tbnh=139&amp;tbnw=172&amp;start=0&amp;ndsp=34&amp;ved=1t:429,r:0,s:0,i:70 </a:t>
            </a:r>
          </a:p>
          <a:p>
            <a:r>
              <a:rPr lang="en-US" dirty="0" smtClean="0"/>
              <a:t>http://bestdiytips.blogspot.com/2011/03/what-causes-painful-urination.html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0363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0363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inducedindefinitely.files.wordpress.com</a:t>
            </a:r>
            <a:r>
              <a:rPr lang="en-US" dirty="0" smtClean="0"/>
              <a:t>/2012/02/</a:t>
            </a:r>
            <a:r>
              <a:rPr lang="en-US" dirty="0" err="1" smtClean="0"/>
              <a:t>stoplight.gif?w</a:t>
            </a:r>
            <a:r>
              <a:rPr lang="en-US" dirty="0" smtClean="0"/>
              <a:t>=490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04553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9632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49947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tvtropes.org</a:t>
            </a:r>
            <a:r>
              <a:rPr lang="en-US" dirty="0" smtClean="0"/>
              <a:t>/</a:t>
            </a:r>
            <a:r>
              <a:rPr lang="en-US" dirty="0" err="1" smtClean="0"/>
              <a:t>pmwiki</a:t>
            </a:r>
            <a:r>
              <a:rPr lang="en-US" dirty="0" smtClean="0"/>
              <a:t>/</a:t>
            </a:r>
            <a:r>
              <a:rPr lang="en-US" dirty="0" err="1" smtClean="0"/>
              <a:t>pmwiki.php</a:t>
            </a:r>
            <a:r>
              <a:rPr lang="en-US" dirty="0" smtClean="0"/>
              <a:t>/Main/</a:t>
            </a:r>
            <a:r>
              <a:rPr lang="en-US" dirty="0" err="1" smtClean="0"/>
              <a:t>RedScare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4433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Reference Roberts</a:t>
            </a:r>
            <a:r>
              <a:rPr lang="en-US" baseline="0" dirty="0" smtClean="0"/>
              <a:t> &amp; Hedges – need to look at some other references.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8935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8935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76563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IDSA</a:t>
            </a:r>
            <a:r>
              <a:rPr lang="en-US" baseline="0" dirty="0" smtClean="0"/>
              <a:t> 2005 ASB guidelines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AEAFF-68BA-4D85-B128-A41BB932F442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2605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0" descr="Harvard_log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228600"/>
            <a:ext cx="60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5937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32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4214007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6629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627980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4000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524000"/>
            <a:ext cx="4000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5614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1639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0123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14894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975833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01767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9604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304800"/>
            <a:ext cx="20383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96265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7469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153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524000"/>
            <a:ext cx="8153400" cy="42672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="" xmlns:p14="http://schemas.microsoft.com/office/powerpoint/2010/main" val="924852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8153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629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8153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30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8153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7924800" y="2286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endParaRPr lang="en-US" sz="1800">
              <a:solidFill>
                <a:schemeClr val="tx1"/>
              </a:solidFill>
              <a:latin typeface="Tahoma" charset="0"/>
              <a:ea typeface="ＭＳ Ｐゴシック" charset="0"/>
            </a:endParaRPr>
          </a:p>
        </p:txBody>
      </p:sp>
      <p:pic>
        <p:nvPicPr>
          <p:cNvPr id="1029" name="Picture 26" descr="Harvard_logo"/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0600" y="6248400"/>
            <a:ext cx="40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5" name="Picture 27"/>
          <p:cNvPicPr>
            <a:picLocks noChangeAspect="1" noChangeArrowheads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6248400"/>
            <a:ext cx="395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319" name="Text Box 31"/>
          <p:cNvSpPr txBox="1">
            <a:spLocks noChangeArrowheads="1"/>
          </p:cNvSpPr>
          <p:nvPr userDrawn="1"/>
        </p:nvSpPr>
        <p:spPr bwMode="auto">
          <a:xfrm>
            <a:off x="1066800" y="6376988"/>
            <a:ext cx="6992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76200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Danny Pallin – Brigham and Women</a:t>
            </a:r>
            <a:r>
              <a:rPr lang="ja-JP" altLang="en-US" sz="12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‘</a:t>
            </a:r>
            <a:r>
              <a:rPr lang="en-US" altLang="ja-JP" sz="12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s Hospital – Harvard Medical School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Georgia"/>
          <a:ea typeface="MS PGothic" pitchFamily="34" charset="-128"/>
          <a:cs typeface="Georgi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MS PGothic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MS PGothic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MS PGothic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MS PGothic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Tx/>
        <a:buSzPct val="100000"/>
        <a:buFont typeface="Wingdings" charset="2"/>
        <a:buChar char="§"/>
        <a:defRPr sz="3200">
          <a:solidFill>
            <a:schemeClr val="bg1"/>
          </a:solidFill>
          <a:effectLst/>
          <a:latin typeface="Georgia"/>
          <a:ea typeface="MS PGothic" pitchFamily="34" charset="-128"/>
          <a:cs typeface="Georgia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–"/>
        <a:defRPr sz="2800">
          <a:solidFill>
            <a:schemeClr val="bg1"/>
          </a:solidFill>
          <a:effectLst/>
          <a:latin typeface="Georgia"/>
          <a:ea typeface="MS PGothic" pitchFamily="34" charset="-128"/>
          <a:cs typeface="Georgi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70000"/>
        <a:buFont typeface="Wingdings" pitchFamily="2" charset="2"/>
        <a:buChar char="§"/>
        <a:defRPr sz="2400">
          <a:solidFill>
            <a:schemeClr val="bg1"/>
          </a:solidFill>
          <a:effectLst/>
          <a:latin typeface="Georgia"/>
          <a:ea typeface="MS PGothic" pitchFamily="34" charset="-128"/>
          <a:cs typeface="Georgi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–"/>
        <a:defRPr sz="2000">
          <a:solidFill>
            <a:schemeClr val="bg1"/>
          </a:solidFill>
          <a:effectLst/>
          <a:latin typeface="Georgia"/>
          <a:ea typeface="MS PGothic" pitchFamily="34" charset="-128"/>
          <a:cs typeface="Georgi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70000"/>
        <a:buFont typeface="Wingdings" pitchFamily="2" charset="2"/>
        <a:buChar char="n"/>
        <a:defRPr sz="2000">
          <a:solidFill>
            <a:schemeClr val="bg1"/>
          </a:solidFill>
          <a:effectLst/>
          <a:latin typeface="Georgia"/>
          <a:ea typeface="MS PGothic" pitchFamily="34" charset="-128"/>
          <a:cs typeface="Georgi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914400"/>
            <a:ext cx="7239000" cy="24384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ctr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Antibiotic Stewardship and the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Misdiagnosis of UTI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3657600"/>
            <a:ext cx="5715000" cy="609600"/>
          </a:xfrm>
          <a:ln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b="1" smtClean="0"/>
              <a:t>Daniel J. Pallin, MD, MPH</a:t>
            </a: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533400" y="4572000"/>
            <a:ext cx="800100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800000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chemeClr val="bg1"/>
                </a:solidFill>
              </a:rPr>
              <a:t>Director of Research, Department of Emergency Medicine</a:t>
            </a:r>
          </a:p>
          <a:p>
            <a:pPr eaLnBrk="1" hangingPunct="1"/>
            <a:r>
              <a:rPr lang="en-US" sz="2000">
                <a:solidFill>
                  <a:schemeClr val="bg1"/>
                </a:solidFill>
              </a:rPr>
              <a:t>Chairman, Clinical Investigation Committee</a:t>
            </a:r>
          </a:p>
          <a:p>
            <a:pPr eaLnBrk="1" hangingPunct="1">
              <a:spcAft>
                <a:spcPct val="30000"/>
              </a:spcAft>
            </a:pPr>
            <a:r>
              <a:rPr lang="en-US" sz="2000">
                <a:solidFill>
                  <a:schemeClr val="bg1"/>
                </a:solidFill>
              </a:rPr>
              <a:t>Brigham and Women</a:t>
            </a:r>
            <a:r>
              <a:rPr lang="ja-JP" altLang="en-US" sz="2000">
                <a:solidFill>
                  <a:schemeClr val="bg1"/>
                </a:solidFill>
                <a:latin typeface="Arial" pitchFamily="34" charset="0"/>
              </a:rPr>
              <a:t>’</a:t>
            </a:r>
            <a:r>
              <a:rPr lang="en-US" altLang="ja-JP" sz="2000">
                <a:solidFill>
                  <a:schemeClr val="bg1"/>
                </a:solidFill>
              </a:rPr>
              <a:t>s Hospital</a:t>
            </a:r>
          </a:p>
          <a:p>
            <a:pPr eaLnBrk="1" hangingPunct="1"/>
            <a:r>
              <a:rPr lang="en-US" sz="2000">
                <a:solidFill>
                  <a:schemeClr val="bg1"/>
                </a:solidFill>
              </a:rPr>
              <a:t>Assistant Professor, Medicine and Pediatrics</a:t>
            </a:r>
          </a:p>
          <a:p>
            <a:pPr eaLnBrk="1" hangingPunct="1"/>
            <a:r>
              <a:rPr lang="en-US" sz="2000">
                <a:solidFill>
                  <a:schemeClr val="bg1"/>
                </a:solidFill>
              </a:rPr>
              <a:t>Harvard Medical School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14576" y="6322367"/>
            <a:ext cx="1239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DAFE05BF-0487-4CF5-8717-846EEB3B6256}" type="datetime1">
              <a:rPr lang="en-US" sz="1600" smtClean="0">
                <a:solidFill>
                  <a:schemeClr val="tx1"/>
                </a:solidFill>
              </a:rPr>
              <a:pPr/>
              <a:t>12/10/2012</a:t>
            </a:fld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153400" cy="838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Under normal conditions…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153400" cy="4648200"/>
          </a:xfrm>
        </p:spPr>
        <p:txBody>
          <a:bodyPr/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skin surface is not sterile…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mouth is not sterile…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the colon 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is not sterile…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i="1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4000" i="1" dirty="0">
                <a:latin typeface="Arial" pitchFamily="34" charset="0"/>
                <a:cs typeface="Arial" pitchFamily="34" charset="0"/>
              </a:rPr>
              <a:t>in many patients,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4800" b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4800" b="1" dirty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bladder is not sterile</a:t>
            </a:r>
            <a:r>
              <a:rPr lang="en-US" sz="48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4000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34400" y="152400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63018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685800"/>
            <a:ext cx="8153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4400" b="1" dirty="0" smtClean="0">
                <a:solidFill>
                  <a:srgbClr val="1C1C1C"/>
                </a:solidFill>
                <a:latin typeface="Georgia"/>
                <a:cs typeface="Georgia"/>
              </a:rPr>
              <a:t>Asymptomatic Bacteriuria</a:t>
            </a:r>
          </a:p>
          <a:p>
            <a:pPr marL="0" indent="0" 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4000" b="1" i="1" dirty="0" smtClean="0">
                <a:solidFill>
                  <a:schemeClr val="bg1"/>
                </a:solidFill>
                <a:latin typeface="Georgia"/>
                <a:cs typeface="Georgia"/>
              </a:rPr>
              <a:t>the culture is positive</a:t>
            </a:r>
            <a:br>
              <a:rPr lang="en-US" sz="4000" b="1" i="1" dirty="0" smtClean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US" sz="4000" b="1" i="1" dirty="0" smtClean="0">
                <a:solidFill>
                  <a:srgbClr val="FF0000"/>
                </a:solidFill>
                <a:latin typeface="Georgia"/>
                <a:cs typeface="Georgia"/>
              </a:rPr>
              <a:t>but no infection is present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09600" y="3886200"/>
            <a:ext cx="8153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</a:pPr>
            <a:r>
              <a:rPr lang="en-US" sz="2400" b="1" dirty="0" smtClean="0">
                <a:solidFill>
                  <a:srgbClr val="000066"/>
                </a:solidFill>
                <a:latin typeface="Georgia"/>
                <a:cs typeface="Georgia"/>
              </a:rPr>
              <a:t>Positive culture is:</a:t>
            </a:r>
            <a:endParaRPr lang="en-US" sz="2400" b="1" dirty="0">
              <a:solidFill>
                <a:srgbClr val="000066"/>
              </a:solidFill>
              <a:latin typeface="Georgia"/>
              <a:cs typeface="Georgia"/>
            </a:endParaRP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rgbClr val="000066"/>
                </a:solidFill>
                <a:latin typeface="Georgia"/>
                <a:cs typeface="Georgia"/>
              </a:rPr>
              <a:t>≥10</a:t>
            </a:r>
            <a:r>
              <a:rPr lang="en-US" sz="2400" b="1" baseline="30000" dirty="0" smtClean="0">
                <a:solidFill>
                  <a:srgbClr val="000066"/>
                </a:solidFill>
                <a:latin typeface="Georgia"/>
                <a:cs typeface="Georgia"/>
              </a:rPr>
              <a:t>5</a:t>
            </a:r>
            <a:r>
              <a:rPr lang="en-US" sz="2400" b="1" dirty="0" smtClean="0">
                <a:solidFill>
                  <a:srgbClr val="000066"/>
                </a:solidFill>
                <a:latin typeface="Georgia"/>
                <a:cs typeface="Georgia"/>
              </a:rPr>
              <a:t> CFU (midstream clean-catch)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rgbClr val="000066"/>
                </a:solidFill>
                <a:latin typeface="Georgia"/>
                <a:cs typeface="Georgia"/>
              </a:rPr>
              <a:t>	or 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rgbClr val="000066"/>
                </a:solidFill>
                <a:latin typeface="Georgia"/>
                <a:cs typeface="Georgia"/>
              </a:rPr>
              <a:t>≥10</a:t>
            </a:r>
            <a:r>
              <a:rPr lang="en-US" sz="2400" b="1" baseline="30000" dirty="0" smtClean="0">
                <a:solidFill>
                  <a:srgbClr val="000066"/>
                </a:solidFill>
                <a:latin typeface="Georgia"/>
                <a:cs typeface="Georgia"/>
              </a:rPr>
              <a:t>2</a:t>
            </a:r>
            <a:r>
              <a:rPr lang="en-US" sz="2400" b="1" dirty="0" smtClean="0">
                <a:solidFill>
                  <a:srgbClr val="000066"/>
                </a:solidFill>
                <a:latin typeface="Georgia"/>
                <a:cs typeface="Georgia"/>
              </a:rPr>
              <a:t> CFU (</a:t>
            </a:r>
            <a:r>
              <a:rPr lang="en-US" sz="2400" b="1" dirty="0" err="1" smtClean="0">
                <a:solidFill>
                  <a:srgbClr val="000066"/>
                </a:solidFill>
                <a:latin typeface="Georgia"/>
                <a:cs typeface="Georgia"/>
              </a:rPr>
              <a:t>cath</a:t>
            </a:r>
            <a:r>
              <a:rPr lang="en-US" sz="2400" b="1" dirty="0" smtClean="0">
                <a:solidFill>
                  <a:srgbClr val="000066"/>
                </a:solidFill>
                <a:latin typeface="Georgia"/>
                <a:cs typeface="Georgia"/>
              </a:rPr>
              <a:t>)</a:t>
            </a:r>
            <a:endParaRPr lang="en-US" sz="3200" b="1" dirty="0">
              <a:solidFill>
                <a:srgbClr val="000066"/>
              </a:solidFill>
              <a:latin typeface="Georgia"/>
              <a:cs typeface="Georgi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10600" y="228600"/>
            <a:ext cx="3288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3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83581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Asymptomatic Bacteriuria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Positive urine culture, but </a:t>
            </a:r>
            <a:br>
              <a:rPr lang="en-US" sz="3600" dirty="0">
                <a:latin typeface="Arial" pitchFamily="34" charset="0"/>
                <a:cs typeface="Arial" pitchFamily="34" charset="0"/>
              </a:rPr>
            </a:br>
            <a:r>
              <a:rPr lang="en-US" sz="3600" b="1" dirty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no need for antibiotic treatment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Exceptions:</a:t>
            </a:r>
          </a:p>
          <a:p>
            <a:pPr lvl="1">
              <a:lnSpc>
                <a:spcPct val="120000"/>
              </a:lnSpc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Pregnancy</a:t>
            </a:r>
          </a:p>
          <a:p>
            <a:pPr lvl="1">
              <a:lnSpc>
                <a:spcPct val="120000"/>
              </a:lnSpc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Urological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surgery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34400" y="2286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41579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839200" cy="1447800"/>
          </a:xfrm>
        </p:spPr>
        <p:txBody>
          <a:bodyPr/>
          <a:lstStyle/>
          <a:p>
            <a:r>
              <a:rPr lang="en-US" dirty="0" smtClean="0">
                <a:effectLst/>
                <a:latin typeface="Arial" pitchFamily="34" charset="0"/>
                <a:cs typeface="Arial" pitchFamily="34" charset="0"/>
              </a:rPr>
              <a:t>Infectious Diseases Society of America Guidelines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8153400" cy="365760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Strength of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Recommendation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marL="571500" indent="-57150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Strongest recommendation in favor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Recommend in favor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Neutral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Recommend against</a:t>
            </a:r>
          </a:p>
          <a:p>
            <a:pPr marL="571500" indent="-57150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Strongest recommendation against</a:t>
            </a:r>
          </a:p>
          <a:p>
            <a:pPr marL="0" indent="0">
              <a:spcAft>
                <a:spcPts val="1200"/>
              </a:spcAft>
              <a:buNone/>
            </a:pPr>
            <a:endParaRPr lang="en-US" dirty="0" smtClean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86800" y="228600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11416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447800"/>
          </a:xfrm>
        </p:spPr>
        <p:txBody>
          <a:bodyPr/>
          <a:lstStyle/>
          <a:p>
            <a:r>
              <a:rPr lang="en-US" dirty="0" smtClean="0">
                <a:effectLst/>
                <a:latin typeface="Arial" pitchFamily="34" charset="0"/>
                <a:cs typeface="Arial" pitchFamily="34" charset="0"/>
              </a:rPr>
              <a:t>Infectious Diseases Society of America Guidelines</a:t>
            </a:r>
            <a:endParaRPr lang="en-US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8382000" cy="358140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Type of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evidence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801688" indent="-801688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Randomized clinical trials</a:t>
            </a:r>
          </a:p>
          <a:p>
            <a:pPr marL="801688" indent="-801688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Well-controlled nonrandomized studies</a:t>
            </a:r>
          </a:p>
          <a:p>
            <a:pPr marL="801688" indent="-801688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Expert opinion, strong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logic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408824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610600" cy="1524000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Grade </a:t>
            </a:r>
            <a:r>
              <a:rPr lang="en-US" sz="4000" b="1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– III example: 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7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8610600" y="228600"/>
            <a:ext cx="268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7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07036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978" r="1526" b="7167"/>
          <a:stretch/>
        </p:blipFill>
        <p:spPr>
          <a:xfrm>
            <a:off x="36704" y="152400"/>
            <a:ext cx="9107296" cy="6553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610600" y="228600"/>
            <a:ext cx="2680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419374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13716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Asymptomatic Bacteriuria: </a:t>
            </a:r>
            <a:r>
              <a:rPr lang="en-US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“Do not test, do not treat”</a:t>
            </a:r>
            <a:endParaRPr lang="en-US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Placeholder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4182820837"/>
              </p:ext>
            </p:extLst>
          </p:nvPr>
        </p:nvGraphicFramePr>
        <p:xfrm>
          <a:off x="304800" y="2057400"/>
          <a:ext cx="8534400" cy="35814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6781800"/>
                <a:gridCol w="1752600"/>
              </a:tblGrid>
              <a:tr h="7162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Population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Quality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162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Elderly, institutionalized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Georgia"/>
                          <a:cs typeface="Georgia"/>
                        </a:rPr>
                        <a:t>A</a:t>
                      </a:r>
                      <a:r>
                        <a:rPr lang="en-US" sz="3600" b="1" baseline="0" dirty="0" smtClean="0">
                          <a:latin typeface="Georgia"/>
                          <a:cs typeface="Georgia"/>
                        </a:rPr>
                        <a:t> - I</a:t>
                      </a:r>
                      <a:endParaRPr lang="en-US" sz="36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162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Pre-menopausal,</a:t>
                      </a:r>
                      <a:r>
                        <a:rPr lang="en-US" sz="2800" baseline="0" dirty="0" smtClean="0">
                          <a:latin typeface="Georgia"/>
                          <a:cs typeface="Georgia"/>
                        </a:rPr>
                        <a:t> non-pregnant 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Georgia"/>
                          <a:cs typeface="Georgia"/>
                        </a:rPr>
                        <a:t>A</a:t>
                      </a:r>
                      <a:r>
                        <a:rPr lang="en-US" sz="3600" b="1" baseline="0" dirty="0" smtClean="0">
                          <a:latin typeface="Georgia"/>
                          <a:cs typeface="Georgia"/>
                        </a:rPr>
                        <a:t> - I</a:t>
                      </a:r>
                      <a:endParaRPr lang="en-US" sz="36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162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Diabetic 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Georgia"/>
                          <a:cs typeface="Georgia"/>
                        </a:rPr>
                        <a:t>A</a:t>
                      </a:r>
                      <a:r>
                        <a:rPr lang="en-US" sz="3600" b="1" baseline="0" dirty="0" smtClean="0">
                          <a:latin typeface="Georgia"/>
                          <a:cs typeface="Georgia"/>
                        </a:rPr>
                        <a:t> - I</a:t>
                      </a:r>
                      <a:endParaRPr lang="en-US" sz="36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162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Older</a:t>
                      </a:r>
                      <a:r>
                        <a:rPr lang="en-US" sz="2800" baseline="0" dirty="0" smtClean="0">
                          <a:latin typeface="Georgia"/>
                          <a:cs typeface="Georgia"/>
                        </a:rPr>
                        <a:t> people in the community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Georgia"/>
                          <a:cs typeface="Georgia"/>
                        </a:rPr>
                        <a:t>A</a:t>
                      </a:r>
                      <a:r>
                        <a:rPr lang="en-US" sz="3600" b="1" baseline="0" dirty="0" smtClean="0">
                          <a:latin typeface="Georgia"/>
                          <a:cs typeface="Georgia"/>
                        </a:rPr>
                        <a:t> - II</a:t>
                      </a:r>
                      <a:endParaRPr lang="en-US" sz="36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610600" y="228600"/>
            <a:ext cx="2680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9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32225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762000"/>
          </a:xfrm>
        </p:spPr>
        <p:txBody>
          <a:bodyPr/>
          <a:lstStyle/>
          <a:p>
            <a:pPr algn="ctr"/>
            <a:r>
              <a:rPr lang="en-US" sz="4000" dirty="0" smtClean="0">
                <a:latin typeface="Arial" pitchFamily="34" charset="0"/>
                <a:cs typeface="Arial" pitchFamily="34" charset="0"/>
              </a:rPr>
              <a:t>Asymptomatic Bacteriuria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Placeholder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717868312"/>
              </p:ext>
            </p:extLst>
          </p:nvPr>
        </p:nvGraphicFramePr>
        <p:xfrm>
          <a:off x="304800" y="1023582"/>
          <a:ext cx="8534400" cy="507241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6019800"/>
                <a:gridCol w="2514600"/>
              </a:tblGrid>
              <a:tr h="570476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Georgia"/>
                          <a:cs typeface="Georgia"/>
                        </a:rPr>
                        <a:t>Population</a:t>
                      </a:r>
                      <a:endParaRPr lang="en-US" sz="32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Georgia"/>
                          <a:cs typeface="Georgia"/>
                        </a:rPr>
                        <a:t>Prevalence</a:t>
                      </a:r>
                      <a:endParaRPr lang="en-US" sz="32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8065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Long-term care facility, age ≥70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7047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25-50%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7047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15-40%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05589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Community, age ≥70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7047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11-16%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7047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4-19%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690578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Healthy pre-menopausal 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1-5%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610600" y="2286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10</a:t>
            </a:r>
          </a:p>
        </p:txBody>
      </p:sp>
    </p:spTree>
    <p:extLst>
      <p:ext uri="{BB962C8B-B14F-4D97-AF65-F5344CB8AC3E}">
        <p14:creationId xmlns="" xmlns:p14="http://schemas.microsoft.com/office/powerpoint/2010/main" val="290672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04800"/>
            <a:ext cx="8153400" cy="3886200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Therefore,</a:t>
            </a:r>
          </a:p>
          <a:p>
            <a:pPr marL="0" indent="0"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without UTI symptoms,</a:t>
            </a:r>
          </a:p>
          <a:p>
            <a:pPr marL="0" indent="0"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urine testing leads to</a:t>
            </a:r>
          </a:p>
          <a:p>
            <a:pPr marL="0" indent="0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5400" b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false diagnosis of UTI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3657600"/>
            <a:ext cx="6324600" cy="1438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l">
              <a:lnSpc>
                <a:spcPct val="140000"/>
              </a:lnSpc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Georgia"/>
                <a:cs typeface="Georgia"/>
              </a:rPr>
              <a:t>Unnecessary antibiotics</a:t>
            </a:r>
          </a:p>
          <a:p>
            <a:pPr marL="800100" lvl="1" indent="-342900" algn="l">
              <a:lnSpc>
                <a:spcPct val="140000"/>
              </a:lnSpc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Georgia"/>
                <a:cs typeface="Georgia"/>
              </a:rPr>
              <a:t>Missing the real diagnosis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11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407958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458200" cy="5562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Our Goal: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Give you a new perspective on urine microbiology</a:t>
            </a:r>
          </a:p>
          <a:p>
            <a:pPr marL="969963" lvl="1" indent="-512763">
              <a:lnSpc>
                <a:spcPct val="130000"/>
              </a:lnSpc>
              <a:spcBef>
                <a:spcPts val="400"/>
              </a:spcBef>
              <a:buFont typeface="Symbol" pitchFamily="18" charset="2"/>
              <a:buChar char="®"/>
            </a:pPr>
            <a:r>
              <a:rPr lang="en-US" sz="3200" dirty="0" smtClean="0">
                <a:effectLst/>
                <a:latin typeface="Arial" pitchFamily="34" charset="0"/>
                <a:cs typeface="Arial" pitchFamily="34" charset="0"/>
              </a:rPr>
              <a:t>Faster care</a:t>
            </a:r>
          </a:p>
          <a:p>
            <a:pPr marL="969963" lvl="1" indent="-512763">
              <a:lnSpc>
                <a:spcPct val="130000"/>
              </a:lnSpc>
              <a:spcBef>
                <a:spcPts val="400"/>
              </a:spcBef>
              <a:buFont typeface="Symbol" pitchFamily="18" charset="2"/>
              <a:buChar char="®"/>
            </a:pPr>
            <a:r>
              <a:rPr lang="en-US" sz="3200" dirty="0" smtClean="0">
                <a:effectLst/>
                <a:latin typeface="Arial" pitchFamily="34" charset="0"/>
                <a:cs typeface="Arial" pitchFamily="34" charset="0"/>
              </a:rPr>
              <a:t>Lower expenses</a:t>
            </a:r>
          </a:p>
          <a:p>
            <a:pPr marL="969963" lvl="1" indent="-512763">
              <a:lnSpc>
                <a:spcPct val="130000"/>
              </a:lnSpc>
              <a:spcBef>
                <a:spcPts val="400"/>
              </a:spcBef>
              <a:buFont typeface="Symbol" pitchFamily="18" charset="2"/>
              <a:buChar char="®"/>
            </a:pPr>
            <a:r>
              <a:rPr lang="en-US" sz="3200" dirty="0" smtClean="0">
                <a:effectLst/>
                <a:latin typeface="Arial" pitchFamily="34" charset="0"/>
                <a:cs typeface="Arial" pitchFamily="34" charset="0"/>
              </a:rPr>
              <a:t>More accurate testing &amp; treatment</a:t>
            </a:r>
          </a:p>
          <a:p>
            <a:pPr marL="969963" lvl="1" indent="-512763">
              <a:lnSpc>
                <a:spcPct val="130000"/>
              </a:lnSpc>
              <a:spcBef>
                <a:spcPts val="400"/>
              </a:spcBef>
              <a:buFont typeface="Symbol" pitchFamily="18" charset="2"/>
              <a:buChar char="®"/>
            </a:pPr>
            <a:r>
              <a:rPr lang="en-US" sz="3200" i="1" dirty="0" smtClean="0">
                <a:effectLst/>
                <a:latin typeface="Arial" pitchFamily="34" charset="0"/>
                <a:cs typeface="Arial" pitchFamily="34" charset="0"/>
              </a:rPr>
              <a:t>and fewer unnecessary antibiotics!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4648200" cy="838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Case Vignette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43200"/>
            <a:ext cx="8153400" cy="3048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75 year old female, “Hip pain”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Slipped on wet floor at her nursing home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Exam reveals shortened &amp; externally rotated leg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Xray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hip fracture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867400" y="457200"/>
            <a:ext cx="2804934" cy="2133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86800" y="1524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13</a:t>
            </a:r>
          </a:p>
        </p:txBody>
      </p:sp>
    </p:spTree>
    <p:extLst>
      <p:ext uri="{BB962C8B-B14F-4D97-AF65-F5344CB8AC3E}">
        <p14:creationId xmlns="" xmlns:p14="http://schemas.microsoft.com/office/powerpoint/2010/main" val="172164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4648200" cy="838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Case Vignette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43200"/>
            <a:ext cx="8153400" cy="3048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Tests that are done: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CBC,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Chem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7, PT/PTT, Type and Screen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Chest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xray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EKG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Urine dip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867400" y="457200"/>
            <a:ext cx="2804934" cy="2133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10600" y="2286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14</a:t>
            </a:r>
          </a:p>
        </p:txBody>
      </p:sp>
    </p:spTree>
    <p:extLst>
      <p:ext uri="{BB962C8B-B14F-4D97-AF65-F5344CB8AC3E}">
        <p14:creationId xmlns="" xmlns:p14="http://schemas.microsoft.com/office/powerpoint/2010/main" val="17115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4648200" cy="838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Challenges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19400"/>
            <a:ext cx="8153400" cy="29718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Can this lady do a midstream clean-catch?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Did the clinician specify how the specimen should be collected?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867400" y="457200"/>
            <a:ext cx="2804934" cy="2133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86800" y="1524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15</a:t>
            </a:r>
          </a:p>
        </p:txBody>
      </p:sp>
    </p:spTree>
    <p:extLst>
      <p:ext uri="{BB962C8B-B14F-4D97-AF65-F5344CB8AC3E}">
        <p14:creationId xmlns="" xmlns:p14="http://schemas.microsoft.com/office/powerpoint/2010/main" val="103184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4648200" cy="1524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But the real challenge is…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048000"/>
            <a:ext cx="8153400" cy="2743200"/>
          </a:xfrm>
        </p:spPr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Why is the urine being tested in the first place?!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867400" y="457200"/>
            <a:ext cx="2804934" cy="2133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86800" y="1524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16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90089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153400" cy="22860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Was the urine dip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ordered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Was it done “because of her age?”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85800" y="3505200"/>
            <a:ext cx="8153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40000"/>
              </a:spcBef>
              <a:spcAft>
                <a:spcPct val="0"/>
              </a:spcAft>
              <a:buClrTx/>
              <a:buSzPct val="100000"/>
              <a:buFont typeface="Wingdings" charset="2"/>
              <a:buChar char="§"/>
              <a:defRPr sz="3200">
                <a:solidFill>
                  <a:srgbClr val="FFFFFF"/>
                </a:solidFill>
                <a:effectLst/>
                <a:latin typeface="Georgia"/>
                <a:ea typeface="MS PGothic" pitchFamily="34" charset="-128"/>
                <a:cs typeface="Georgi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rgbClr val="FFFFFF"/>
                </a:solidFill>
                <a:effectLst/>
                <a:latin typeface="Georgia"/>
                <a:ea typeface="MS PGothic" pitchFamily="34" charset="-128"/>
                <a:cs typeface="Georgi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§"/>
              <a:defRPr sz="2400">
                <a:solidFill>
                  <a:srgbClr val="FFFFFF"/>
                </a:solidFill>
                <a:effectLst/>
                <a:latin typeface="Georgia"/>
                <a:ea typeface="MS PGothic" pitchFamily="34" charset="-128"/>
                <a:cs typeface="Georgi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FFFFFF"/>
                </a:solidFill>
                <a:effectLst/>
                <a:latin typeface="Georgia"/>
                <a:ea typeface="MS PGothic" pitchFamily="34" charset="-128"/>
                <a:cs typeface="Georgi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rgbClr val="FFFFFF"/>
                </a:solidFill>
                <a:effectLst/>
                <a:latin typeface="Georgia"/>
                <a:ea typeface="MS PGothic" pitchFamily="34" charset="-128"/>
                <a:cs typeface="Georgi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>
              <a:lnSpc>
                <a:spcPct val="140000"/>
              </a:lnSpc>
            </a:pPr>
            <a:r>
              <a:rPr lang="en-US" dirty="0"/>
              <a:t>Was it done “because we always do that?”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17</a:t>
            </a:r>
          </a:p>
        </p:txBody>
      </p:sp>
    </p:spTree>
    <p:extLst>
      <p:ext uri="{BB962C8B-B14F-4D97-AF65-F5344CB8AC3E}">
        <p14:creationId xmlns="" xmlns:p14="http://schemas.microsoft.com/office/powerpoint/2010/main" val="42017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53400" cy="762000"/>
          </a:xfrm>
        </p:spPr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Reminder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Placeholder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867277520"/>
              </p:ext>
            </p:extLst>
          </p:nvPr>
        </p:nvGraphicFramePr>
        <p:xfrm>
          <a:off x="304800" y="914400"/>
          <a:ext cx="8534400" cy="51054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6019800"/>
                <a:gridCol w="2514600"/>
              </a:tblGrid>
              <a:tr h="5080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Georgia"/>
                          <a:cs typeface="Georgia"/>
                        </a:rPr>
                        <a:t>Population</a:t>
                      </a:r>
                      <a:endParaRPr lang="en-US" sz="32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Georgia"/>
                          <a:cs typeface="Georgia"/>
                        </a:rPr>
                        <a:t>Prevalence</a:t>
                      </a:r>
                      <a:endParaRPr lang="en-US" sz="32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92479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Long-term care facility, age ≥70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25-50%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15-40%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162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Community, age ≥70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11-16%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4-19%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0104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Healthy pre-menopausal 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1-5%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610600" y="2286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18</a:t>
            </a:r>
          </a:p>
        </p:txBody>
      </p:sp>
    </p:spTree>
    <p:extLst>
      <p:ext uri="{BB962C8B-B14F-4D97-AF65-F5344CB8AC3E}">
        <p14:creationId xmlns="" xmlns:p14="http://schemas.microsoft.com/office/powerpoint/2010/main" val="134361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8200"/>
          </a:xfrm>
        </p:spPr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Antibiotics in long-term care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305800" cy="3886200"/>
          </a:xfrm>
        </p:spPr>
        <p:txBody>
          <a:bodyPr/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2/3 elderly long-term care residents receive antibiotics every year.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19</a:t>
            </a:r>
          </a:p>
        </p:txBody>
      </p:sp>
    </p:spTree>
    <p:extLst>
      <p:ext uri="{BB962C8B-B14F-4D97-AF65-F5344CB8AC3E}">
        <p14:creationId xmlns="" xmlns:p14="http://schemas.microsoft.com/office/powerpoint/2010/main" val="373345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2914650"/>
            <a:ext cx="5638800" cy="2952750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How do they overlap?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Urinary tract infection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Asymptomatic bacteriuria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alse-positive urinalysis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66700" y="228600"/>
            <a:ext cx="2095500" cy="2171700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b="1" dirty="0" smtClean="0">
                <a:solidFill>
                  <a:schemeClr val="tx1"/>
                </a:solidFill>
                <a:latin typeface="Tahoma" charset="0"/>
                <a:ea typeface="ＭＳ Ｐゴシック" charset="0"/>
              </a:rPr>
              <a:t>UTI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charset="0"/>
              <a:ea typeface="ＭＳ Ｐゴシック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1219200" y="1828800"/>
            <a:ext cx="2095500" cy="2171700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b="1" dirty="0" smtClean="0">
                <a:solidFill>
                  <a:schemeClr val="tx1"/>
                </a:solidFill>
                <a:latin typeface="Tahoma" charset="0"/>
                <a:ea typeface="ＭＳ Ｐゴシック" charset="0"/>
              </a:rPr>
              <a:t>FPUA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charset="0"/>
              <a:ea typeface="ＭＳ Ｐゴシック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133600" y="228600"/>
            <a:ext cx="2095500" cy="2171700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800000"/>
                </a:solidFill>
                <a:latin typeface="Tahoma" pitchFamily="34" charset="0"/>
                <a:ea typeface="MS PGothic" pitchFamily="34" charset="-128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b="1" dirty="0" smtClean="0">
                <a:solidFill>
                  <a:schemeClr val="tx1"/>
                </a:solidFill>
                <a:latin typeface="Tahoma" charset="0"/>
                <a:ea typeface="ＭＳ Ｐゴシック" charset="0"/>
              </a:rPr>
              <a:t>ASB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charset="0"/>
              <a:ea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20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85252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838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Overlapping Sets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153400" cy="480060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When symptoms are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absent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“Positive” urine dip is meaningless.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“Positive” urinalysis is meaningless.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“Positive” urine culture is just ASB.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When symptoms are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present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nly urine culture can rule out UTI.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Regardless of symptoms: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Poor urine collection technique causes false-positive urinalysis.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21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62921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153400" cy="1524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How can we function with such uncertainty?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4600"/>
            <a:ext cx="8153400" cy="3276600"/>
          </a:xfrm>
        </p:spPr>
        <p:txBody>
          <a:bodyPr/>
          <a:lstStyle/>
          <a:p>
            <a:pPr marL="454025" indent="-454025"/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Clinical judgment</a:t>
            </a:r>
          </a:p>
          <a:p>
            <a:pPr marL="454025" indent="-454025"/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Communication</a:t>
            </a:r>
            <a:endParaRPr lang="en-US" sz="4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22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56116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763000" cy="3886200"/>
          </a:xfrm>
        </p:spPr>
        <p:txBody>
          <a:bodyPr/>
          <a:lstStyle/>
          <a:p>
            <a:pPr algn="ctr">
              <a:lnSpc>
                <a:spcPct val="200000"/>
              </a:lnSpc>
            </a:pPr>
            <a:r>
              <a:rPr lang="en-US" b="0" i="1" dirty="0" smtClean="0">
                <a:latin typeface="Arial" pitchFamily="34" charset="0"/>
                <a:cs typeface="Arial" pitchFamily="34" charset="0"/>
              </a:rPr>
              <a:t>conceptual framework: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i="1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Spectrum of Appropriateness</a:t>
            </a:r>
            <a:br>
              <a:rPr lang="en-US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</a:br>
            <a:r>
              <a:rPr lang="en-US" b="0" i="1" dirty="0" smtClean="0">
                <a:latin typeface="Arial" pitchFamily="34" charset="0"/>
                <a:cs typeface="Arial" pitchFamily="34" charset="0"/>
              </a:rPr>
              <a:t>for urine testing &amp; treatment</a:t>
            </a:r>
            <a:endParaRPr lang="en-US" b="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23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9337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762000"/>
          </a:xfrm>
        </p:spPr>
        <p:txBody>
          <a:bodyPr/>
          <a:lstStyle/>
          <a:p>
            <a:pPr marL="0" indent="0" algn="ctr" eaLnBrk="1" hangingPunct="1"/>
            <a:r>
              <a:rPr lang="en-US" sz="4000" dirty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Spectrum of Appropriateness</a:t>
            </a:r>
            <a:endParaRPr lang="en-US" sz="4000" i="1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273044" y="1066800"/>
            <a:ext cx="2804934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2507" y="1074420"/>
            <a:ext cx="2626693" cy="21259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6600" y="1066800"/>
            <a:ext cx="2682844" cy="2133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7958616">
            <a:off x="5818865" y="3970537"/>
            <a:ext cx="3048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31593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specific symptoms</a:t>
            </a:r>
            <a:endParaRPr lang="en-US" sz="40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315936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 rot="17958616">
            <a:off x="2829628" y="4147575"/>
            <a:ext cx="34148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F6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non-specific symptoms</a:t>
            </a:r>
            <a:endParaRPr lang="en-US" sz="40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7F6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 rot="17958616">
            <a:off x="-124735" y="3810518"/>
            <a:ext cx="3048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chemeClr val="tx1">
                      <a:alpha val="75000"/>
                    </a:schemeClr>
                  </a:glow>
                  <a:innerShdw blurRad="101600" dist="76200" dir="5400000">
                    <a:schemeClr val="tx1">
                      <a:alpha val="74000"/>
                    </a:schemeClr>
                  </a:innerShdw>
                </a:effectLst>
              </a:rPr>
              <a:t>no symptoms</a:t>
            </a:r>
            <a:endParaRPr lang="en-US" sz="40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101600">
                  <a:schemeClr val="tx1">
                    <a:alpha val="75000"/>
                  </a:schemeClr>
                </a:glow>
                <a:innerShdw blurRad="101600" dist="76200" dir="5400000">
                  <a:schemeClr val="tx1">
                    <a:alpha val="74000"/>
                  </a:schemeClr>
                </a:innerShdw>
              </a:effectLst>
            </a:endParaRPr>
          </a:p>
        </p:txBody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http://www.yourerdoc.com/weak-and-dizzy-symptoms/</a:t>
            </a:r>
            <a:endParaRPr kumimoji="0" lang="en-US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http://bestdiytips.blogspot.com/2011/03/what-causes-painful-urination.html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http://www.yourerdoc.com/weak-and-dizzy-symptoms/</a:t>
            </a:r>
            <a:endParaRPr kumimoji="0" lang="en-US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http://bestdiytips.blogspot.com/2011/03/what-causes-painful-urination.html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http://www.yourerdoc.com/weak-and-dizzy-symptoms/</a:t>
            </a:r>
            <a:endParaRPr kumimoji="0" lang="en-US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http://bestdiytips.blogspot.com/2011/03/what-causes-painful-urination.html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6629400"/>
            <a:ext cx="784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tx1">
                    <a:lumMod val="65000"/>
                  </a:schemeClr>
                </a:solidFill>
              </a:rPr>
              <a:t>http://www.yourerdoc.com/weak-and-dizzy-symptoms/     http://bestdiytips.blogspot.com/2011/03/what-causes-painful-urination.html </a:t>
            </a:r>
          </a:p>
          <a:p>
            <a:endParaRPr lang="en-US" sz="800" dirty="0"/>
          </a:p>
        </p:txBody>
      </p:sp>
      <p:sp>
        <p:nvSpPr>
          <p:cNvPr id="13" name="Rectangle 12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24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1462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4047212"/>
            <a:ext cx="3048000" cy="12105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specific symptoms</a:t>
            </a:r>
            <a:endParaRPr lang="en-US" sz="40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2370812"/>
            <a:ext cx="3414872" cy="12105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F6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non-specific symptoms</a:t>
            </a:r>
            <a:endParaRPr lang="en-US" sz="40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7F6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733961"/>
            <a:ext cx="3048000" cy="12105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chemeClr val="tx1">
                      <a:alpha val="7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no symptoms</a:t>
            </a:r>
            <a:endParaRPr lang="en-US" sz="40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101600">
                  <a:schemeClr val="tx1">
                    <a:alpha val="75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343400" y="533400"/>
            <a:ext cx="4359384" cy="48322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610600" y="2286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25</a:t>
            </a:r>
          </a:p>
        </p:txBody>
      </p:sp>
    </p:spTree>
    <p:extLst>
      <p:ext uri="{BB962C8B-B14F-4D97-AF65-F5344CB8AC3E}">
        <p14:creationId xmlns="" xmlns:p14="http://schemas.microsoft.com/office/powerpoint/2010/main" val="301132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8153400" cy="838200"/>
          </a:xfrm>
        </p:spPr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chemeClr val="tx1">
                      <a:alpha val="75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 symptoms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101600">
                  <a:schemeClr val="tx1">
                    <a:alpha val="75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124200"/>
            <a:ext cx="8153400" cy="2514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chemeClr val="tx1">
                      <a:alpha val="75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NOT TEST!</a:t>
            </a:r>
          </a:p>
          <a:p>
            <a:pPr marL="0" indent="0" eaLnBrk="1" hangingPunct="1">
              <a:buNone/>
            </a:pP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chemeClr val="tx1">
                      <a:alpha val="75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NOT TREAT!</a:t>
            </a:r>
            <a:endParaRPr lang="en-US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101600">
                  <a:schemeClr val="tx1">
                    <a:alpha val="75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589373" y="304800"/>
            <a:ext cx="3405991" cy="2590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10600" y="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26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45979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838200"/>
          </a:xfrm>
        </p:spPr>
        <p:txBody>
          <a:bodyPr/>
          <a:lstStyle/>
          <a:p>
            <a:r>
              <a:rPr lang="en-US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Specific symptoms</a:t>
            </a:r>
            <a:endParaRPr lang="en-US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8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438400"/>
            <a:ext cx="8153400" cy="3048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  &amp;  treat</a:t>
            </a:r>
          </a:p>
          <a:p>
            <a:pPr marL="0" indent="0" eaLnBrk="1" hangingPunct="1">
              <a:buNone/>
            </a:pPr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(or just treat)</a:t>
            </a:r>
            <a:endParaRPr lang="en-US" sz="6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8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0" y="381000"/>
            <a:ext cx="2730255" cy="2209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86800" y="1524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27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67113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3390"/>
            <a:ext cx="4800600" cy="1676400"/>
          </a:xfrm>
        </p:spPr>
        <p:txBody>
          <a:bodyPr/>
          <a:lstStyle/>
          <a:p>
            <a:r>
              <a:rPr lang="en-US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F6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Non-specific symptoms</a:t>
            </a:r>
            <a:endParaRPr lang="en-US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7F6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124200"/>
            <a:ext cx="81534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F6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Individualize care</a:t>
            </a:r>
            <a:endParaRPr lang="en-US" sz="6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7F6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304800"/>
            <a:ext cx="3091231" cy="24583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28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7923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4419600" cy="838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Gray Zone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Weak and dizzy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Altered mental status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Decreased appetite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Decreased mobility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Fever without a focus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600" y="381000"/>
            <a:ext cx="2970292" cy="2362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29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77846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153400" cy="12954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The Gray Zone – Evidence?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da-DK" sz="2400" b="0" dirty="0" smtClean="0">
                <a:latin typeface="Arial" pitchFamily="34" charset="0"/>
                <a:cs typeface="Arial" pitchFamily="34" charset="0"/>
              </a:rPr>
              <a:t>Can </a:t>
            </a:r>
            <a:r>
              <a:rPr lang="da-DK" sz="2400" b="0" dirty="0">
                <a:latin typeface="Arial" pitchFamily="34" charset="0"/>
                <a:cs typeface="Arial" pitchFamily="34" charset="0"/>
              </a:rPr>
              <a:t>J </a:t>
            </a:r>
            <a:r>
              <a:rPr lang="da-DK" sz="2400" b="0" dirty="0" err="1">
                <a:latin typeface="Arial" pitchFamily="34" charset="0"/>
                <a:cs typeface="Arial" pitchFamily="34" charset="0"/>
              </a:rPr>
              <a:t>Emerg</a:t>
            </a:r>
            <a:r>
              <a:rPr lang="da-DK" sz="2400" b="0" dirty="0">
                <a:latin typeface="Arial" pitchFamily="34" charset="0"/>
                <a:cs typeface="Arial" pitchFamily="34" charset="0"/>
              </a:rPr>
              <a:t> Med 2007;9(2):87-92</a:t>
            </a:r>
            <a:endParaRPr lang="en-US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8153400" cy="31242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Ducharme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et al. studied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200 ED patients aged ≥65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100 with vague symptoms, possibly UTI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100 with no urinary symptoms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30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24055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967482204"/>
              </p:ext>
            </p:extLst>
          </p:nvPr>
        </p:nvGraphicFramePr>
        <p:xfrm>
          <a:off x="457200" y="1524000"/>
          <a:ext cx="8305800" cy="286512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4152900"/>
                <a:gridCol w="4152900"/>
              </a:tblGrid>
              <a:tr h="716280">
                <a:tc>
                  <a:txBody>
                    <a:bodyPr/>
                    <a:lstStyle/>
                    <a:p>
                      <a:pPr algn="l"/>
                      <a:r>
                        <a:rPr lang="en-US" sz="3200" dirty="0" smtClean="0">
                          <a:latin typeface="Georgia"/>
                          <a:cs typeface="Georgia"/>
                        </a:rPr>
                        <a:t>Vague Symptoms</a:t>
                      </a:r>
                      <a:endParaRPr lang="en-US" sz="32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 smtClean="0">
                          <a:latin typeface="Georgia"/>
                          <a:cs typeface="Georgia"/>
                        </a:rPr>
                        <a:t>No UTI Symptoms</a:t>
                      </a:r>
                      <a:endParaRPr lang="en-US" sz="32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16280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latin typeface="Georgia"/>
                          <a:cs typeface="Georgia"/>
                        </a:rPr>
                        <a:t>Confusion</a:t>
                      </a:r>
                      <a:endParaRPr lang="en-US" sz="3200" b="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latin typeface="Georgia"/>
                          <a:cs typeface="Georgia"/>
                        </a:rPr>
                        <a:t>Cast check</a:t>
                      </a:r>
                      <a:endParaRPr lang="en-US" sz="3200" b="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16280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latin typeface="Georgia"/>
                          <a:cs typeface="Georgia"/>
                        </a:rPr>
                        <a:t>Weakness</a:t>
                      </a:r>
                      <a:endParaRPr lang="en-US" sz="3200" b="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latin typeface="Georgia"/>
                          <a:cs typeface="Georgia"/>
                        </a:rPr>
                        <a:t>Minor trauma</a:t>
                      </a:r>
                      <a:endParaRPr lang="en-US" sz="3200" b="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16280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latin typeface="Georgia"/>
                          <a:cs typeface="Georgia"/>
                        </a:rPr>
                        <a:t>Fever without focus</a:t>
                      </a:r>
                      <a:endParaRPr lang="en-US" sz="3200" b="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smtClean="0">
                          <a:latin typeface="Georgia"/>
                          <a:cs typeface="Georgia"/>
                        </a:rPr>
                        <a:t>etc.</a:t>
                      </a:r>
                      <a:endParaRPr lang="en-US" sz="3200" b="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228600"/>
            <a:ext cx="8153400" cy="838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Study Definitions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0004" y="4953000"/>
            <a:ext cx="71537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(No fever allowed in “no symptoms” group.)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31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22553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191000"/>
            <a:ext cx="8153400" cy="1752600"/>
          </a:xfrm>
        </p:spPr>
        <p:txBody>
          <a:bodyPr/>
          <a:lstStyle/>
          <a:p>
            <a:r>
              <a:rPr lang="en-US" sz="3600" b="0" dirty="0">
                <a:solidFill>
                  <a:schemeClr val="bg1">
                    <a:lumMod val="50000"/>
                  </a:schemeClr>
                </a:solidFill>
                <a:effectLst/>
                <a:latin typeface="Arial Black" pitchFamily="34" charset="0"/>
                <a:cs typeface="Arial" pitchFamily="34" charset="0"/>
              </a:rPr>
              <a:t>The gray zone patient</a:t>
            </a:r>
            <a:br>
              <a:rPr lang="en-US" sz="3600" b="0" dirty="0">
                <a:solidFill>
                  <a:schemeClr val="bg1">
                    <a:lumMod val="50000"/>
                  </a:schemeClr>
                </a:solidFill>
                <a:effectLst/>
                <a:latin typeface="Arial Black" pitchFamily="34" charset="0"/>
                <a:cs typeface="Arial" pitchFamily="34" charset="0"/>
              </a:rPr>
            </a:br>
            <a:r>
              <a:rPr lang="en-US" sz="3600" b="0" dirty="0">
                <a:solidFill>
                  <a:schemeClr val="bg1">
                    <a:lumMod val="50000"/>
                  </a:schemeClr>
                </a:solidFill>
                <a:effectLst/>
                <a:latin typeface="Arial Black" pitchFamily="34" charset="0"/>
                <a:cs typeface="Arial" pitchFamily="34" charset="0"/>
              </a:rPr>
              <a:t>probably does NOT have UTI!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  <a:effectLst/>
                <a:latin typeface="Arial Black" pitchFamily="34" charset="0"/>
                <a:cs typeface="Arial" pitchFamily="34" charset="0"/>
              </a:rPr>
              <a:t/>
            </a:r>
            <a:br>
              <a:rPr lang="en-US" sz="3600" dirty="0">
                <a:solidFill>
                  <a:schemeClr val="bg1">
                    <a:lumMod val="50000"/>
                  </a:schemeClr>
                </a:solidFill>
                <a:effectLst/>
                <a:latin typeface="Arial Black" pitchFamily="34" charset="0"/>
                <a:cs typeface="Arial" pitchFamily="34" charset="0"/>
              </a:rPr>
            </a:br>
            <a:r>
              <a:rPr lang="en-US" sz="2800" b="0" dirty="0" smtClean="0">
                <a:solidFill>
                  <a:schemeClr val="bg1">
                    <a:lumMod val="50000"/>
                  </a:schemeClr>
                </a:solidFill>
                <a:effectLst/>
                <a:latin typeface="Arial Black" pitchFamily="34" charset="0"/>
                <a:cs typeface="Arial" pitchFamily="34" charset="0"/>
              </a:rPr>
              <a:t>(p value = 0.34)</a:t>
            </a:r>
            <a:endParaRPr lang="en-US" sz="3600" dirty="0">
              <a:solidFill>
                <a:schemeClr val="bg1">
                  <a:lumMod val="50000"/>
                </a:schemeClr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581400"/>
            <a:ext cx="8153400" cy="457200"/>
          </a:xfrm>
        </p:spPr>
        <p:txBody>
          <a:bodyPr/>
          <a:lstStyle/>
          <a:p>
            <a:r>
              <a:rPr lang="en-US" sz="2000" dirty="0" err="1">
                <a:latin typeface="Arial" pitchFamily="34" charset="0"/>
                <a:cs typeface="Arial" pitchFamily="34" charset="0"/>
              </a:rPr>
              <a:t>Ducharme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da-DK" sz="2000" dirty="0">
                <a:latin typeface="Arial" pitchFamily="34" charset="0"/>
                <a:cs typeface="Arial" pitchFamily="34" charset="0"/>
              </a:rPr>
              <a:t>Can J </a:t>
            </a:r>
            <a:r>
              <a:rPr lang="da-DK" sz="2000" dirty="0" err="1">
                <a:latin typeface="Arial" pitchFamily="34" charset="0"/>
                <a:cs typeface="Arial" pitchFamily="34" charset="0"/>
              </a:rPr>
              <a:t>Emerg</a:t>
            </a:r>
            <a:r>
              <a:rPr lang="da-DK" sz="2000" dirty="0">
                <a:latin typeface="Arial" pitchFamily="34" charset="0"/>
                <a:cs typeface="Arial" pitchFamily="34" charset="0"/>
              </a:rPr>
              <a:t> Med 2007;9(2):87-92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20662310"/>
              </p:ext>
            </p:extLst>
          </p:nvPr>
        </p:nvGraphicFramePr>
        <p:xfrm>
          <a:off x="304800" y="609600"/>
          <a:ext cx="8458200" cy="271272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4874671"/>
                <a:gridCol w="3583529"/>
              </a:tblGrid>
              <a:tr h="716280">
                <a:tc>
                  <a:txBody>
                    <a:bodyPr/>
                    <a:lstStyle/>
                    <a:p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Georgia"/>
                          <a:cs typeface="Georgia"/>
                        </a:rPr>
                        <a:t>Positive </a:t>
                      </a:r>
                      <a:br>
                        <a:rPr lang="en-US" sz="3600" dirty="0" smtClean="0">
                          <a:latin typeface="Georgia"/>
                          <a:cs typeface="Georgia"/>
                        </a:rPr>
                      </a:br>
                      <a:r>
                        <a:rPr lang="en-US" sz="3600" dirty="0" smtClean="0">
                          <a:latin typeface="Georgia"/>
                          <a:cs typeface="Georgia"/>
                        </a:rPr>
                        <a:t>Urine Culture</a:t>
                      </a:r>
                      <a:endParaRPr lang="en-US" sz="36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16280"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latin typeface="Georgia"/>
                          <a:cs typeface="Georgia"/>
                        </a:rPr>
                        <a:t>No symptoms</a:t>
                      </a:r>
                      <a:endParaRPr lang="en-US" sz="40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latin typeface="Georgia"/>
                          <a:cs typeface="Georgia"/>
                        </a:rPr>
                        <a:t>14%</a:t>
                      </a:r>
                      <a:endParaRPr lang="en-US" sz="44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16280"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latin typeface="Georgia"/>
                          <a:cs typeface="Georgia"/>
                        </a:rPr>
                        <a:t>Vague symptoms</a:t>
                      </a:r>
                      <a:endParaRPr lang="en-US" sz="40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smtClean="0">
                          <a:latin typeface="Georgia"/>
                          <a:cs typeface="Georgia"/>
                        </a:rPr>
                        <a:t>19%</a:t>
                      </a:r>
                    </a:p>
                  </a:txBody>
                  <a:tcPr anchor="b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32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54179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610600" cy="838200"/>
          </a:xfrm>
        </p:spPr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Loeb Criteria: Should I Treat?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53325427"/>
              </p:ext>
            </p:extLst>
          </p:nvPr>
        </p:nvGraphicFramePr>
        <p:xfrm>
          <a:off x="152400" y="1360189"/>
          <a:ext cx="8839200" cy="4659611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4495800"/>
                <a:gridCol w="4343400"/>
              </a:tblGrid>
              <a:tr h="6972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/>
                          <a:cs typeface="Georgia"/>
                        </a:rPr>
                        <a:t>No Chronic </a:t>
                      </a:r>
                      <a:r>
                        <a:rPr lang="en-US" sz="2400" baseline="0" dirty="0" err="1" smtClean="0">
                          <a:latin typeface="Georgia"/>
                          <a:cs typeface="Georgia"/>
                        </a:rPr>
                        <a:t>Cath</a:t>
                      </a:r>
                      <a:endParaRPr lang="en-US" sz="24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eorgia"/>
                          <a:cs typeface="Georgia"/>
                        </a:rPr>
                        <a:t>Chronic </a:t>
                      </a:r>
                      <a:r>
                        <a:rPr lang="en-US" sz="2400" dirty="0" err="1" smtClean="0">
                          <a:latin typeface="Georgia"/>
                          <a:cs typeface="Georgia"/>
                        </a:rPr>
                        <a:t>Cath</a:t>
                      </a:r>
                      <a:endParaRPr lang="en-US" sz="24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 smtClean="0">
                          <a:latin typeface="Georgia"/>
                          <a:cs typeface="Georgia"/>
                        </a:rPr>
                        <a:t>Acute</a:t>
                      </a:r>
                      <a:r>
                        <a:rPr lang="en-US" sz="2000" b="0" baseline="0" dirty="0" smtClean="0">
                          <a:latin typeface="Georgia"/>
                          <a:cs typeface="Georgia"/>
                        </a:rPr>
                        <a:t> dysuria</a:t>
                      </a:r>
                      <a:endParaRPr lang="en-US" sz="2000" b="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 smtClean="0">
                          <a:latin typeface="Georgia"/>
                          <a:cs typeface="Georgia"/>
                        </a:rPr>
                        <a:t>Any one of the following:</a:t>
                      </a:r>
                      <a:endParaRPr lang="en-US" sz="2000" b="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1413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Georgia"/>
                          <a:cs typeface="Georgia"/>
                        </a:rPr>
                        <a:t>	</a:t>
                      </a:r>
                      <a:r>
                        <a:rPr lang="en-US" sz="2000" b="0" i="1" dirty="0" smtClean="0">
                          <a:latin typeface="Georgia"/>
                          <a:cs typeface="Georgia"/>
                        </a:rPr>
                        <a:t>or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2785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Georgia"/>
                          <a:cs typeface="Georgia"/>
                        </a:rPr>
                        <a:t>Temp ≥ 100 or 2.4</a:t>
                      </a:r>
                      <a:r>
                        <a:rPr lang="en-US" sz="2000" b="0" baseline="30000" dirty="0" smtClean="0">
                          <a:latin typeface="Georgia"/>
                          <a:cs typeface="Georgia"/>
                        </a:rPr>
                        <a:t>o</a:t>
                      </a:r>
                      <a:r>
                        <a:rPr lang="en-US" sz="2000" b="0" dirty="0" smtClean="0">
                          <a:latin typeface="Georgia"/>
                          <a:cs typeface="Georgia"/>
                        </a:rPr>
                        <a:t>F above baseline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Georgia"/>
                          <a:cs typeface="Georgia"/>
                        </a:rPr>
                        <a:t>Temp ≥ 100 or 2.4</a:t>
                      </a:r>
                      <a:r>
                        <a:rPr lang="en-US" sz="2000" b="0" baseline="30000" dirty="0" smtClean="0">
                          <a:latin typeface="Georgia"/>
                          <a:cs typeface="Georgia"/>
                        </a:rPr>
                        <a:t>o</a:t>
                      </a:r>
                      <a:r>
                        <a:rPr lang="en-US" sz="2000" b="0" dirty="0" smtClean="0">
                          <a:latin typeface="Georgia"/>
                          <a:cs typeface="Georgia"/>
                        </a:rPr>
                        <a:t>F above baseline</a:t>
                      </a:r>
                    </a:p>
                  </a:txBody>
                  <a:tcPr anchor="b"/>
                </a:tc>
              </a:tr>
              <a:tr h="121919">
                <a:tc>
                  <a:txBody>
                    <a:bodyPr/>
                    <a:lstStyle/>
                    <a:p>
                      <a:pPr marL="227013" indent="0">
                        <a:tabLst/>
                      </a:pPr>
                      <a:r>
                        <a:rPr lang="en-US" sz="2000" i="1" dirty="0" smtClean="0">
                          <a:latin typeface="Georgia"/>
                          <a:cs typeface="Georgia"/>
                        </a:rPr>
                        <a:t>	plus</a:t>
                      </a:r>
                      <a:r>
                        <a:rPr lang="en-US" sz="2000" i="1" baseline="0" dirty="0" smtClean="0">
                          <a:latin typeface="Georgia"/>
                          <a:cs typeface="Georgia"/>
                        </a:rPr>
                        <a:t> increase in any of: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Georgia"/>
                          <a:cs typeface="Georgia"/>
                        </a:rPr>
                        <a:t>Rigors</a:t>
                      </a:r>
                      <a:endParaRPr lang="en-US" sz="20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137159">
                <a:tc>
                  <a:txBody>
                    <a:bodyPr/>
                    <a:lstStyle/>
                    <a:p>
                      <a:pPr marL="512763" indent="-285750">
                        <a:buFont typeface="Arial"/>
                        <a:buChar char="•"/>
                      </a:pPr>
                      <a:r>
                        <a:rPr lang="en-US" sz="2000" dirty="0" smtClean="0">
                          <a:latin typeface="Georgia"/>
                          <a:cs typeface="Georgia"/>
                        </a:rPr>
                        <a:t>Urgency</a:t>
                      </a:r>
                      <a:endParaRPr lang="en-US" sz="20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Georgia"/>
                          <a:cs typeface="Georgia"/>
                        </a:rPr>
                        <a:t>New delirium</a:t>
                      </a:r>
                      <a:endParaRPr lang="en-US" sz="20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137159">
                <a:tc>
                  <a:txBody>
                    <a:bodyPr/>
                    <a:lstStyle/>
                    <a:p>
                      <a:pPr marL="512763" indent="-285750">
                        <a:buFont typeface="Arial"/>
                        <a:buChar char="•"/>
                      </a:pPr>
                      <a:r>
                        <a:rPr lang="en-US" sz="2000" dirty="0" smtClean="0">
                          <a:latin typeface="Georgia"/>
                          <a:cs typeface="Georgia"/>
                        </a:rPr>
                        <a:t>Frequency</a:t>
                      </a:r>
                      <a:endParaRPr lang="en-US" sz="20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137159">
                <a:tc>
                  <a:txBody>
                    <a:bodyPr/>
                    <a:lstStyle/>
                    <a:p>
                      <a:pPr marL="512763" indent="-285750">
                        <a:buFont typeface="Arial"/>
                        <a:buChar char="•"/>
                      </a:pPr>
                      <a:r>
                        <a:rPr lang="en-US" sz="2000" dirty="0" err="1" smtClean="0">
                          <a:latin typeface="Georgia"/>
                          <a:cs typeface="Georgia"/>
                        </a:rPr>
                        <a:t>Suprapubic</a:t>
                      </a:r>
                      <a:r>
                        <a:rPr lang="en-US" sz="2000" dirty="0" smtClean="0">
                          <a:latin typeface="Georgia"/>
                          <a:cs typeface="Georgia"/>
                        </a:rPr>
                        <a:t> pain</a:t>
                      </a:r>
                      <a:endParaRPr lang="en-US" sz="20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137159">
                <a:tc>
                  <a:txBody>
                    <a:bodyPr/>
                    <a:lstStyle/>
                    <a:p>
                      <a:pPr marL="512763" indent="-285750">
                        <a:buFont typeface="Arial"/>
                        <a:buChar char="•"/>
                      </a:pPr>
                      <a:r>
                        <a:rPr lang="en-US" sz="2000" dirty="0" smtClean="0">
                          <a:latin typeface="Georgia"/>
                          <a:cs typeface="Georgia"/>
                        </a:rPr>
                        <a:t>Gross</a:t>
                      </a:r>
                      <a:r>
                        <a:rPr lang="en-US" sz="2000" baseline="0" dirty="0" smtClean="0">
                          <a:latin typeface="Georgia"/>
                          <a:cs typeface="Georgia"/>
                        </a:rPr>
                        <a:t> hematuria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137159">
                <a:tc>
                  <a:txBody>
                    <a:bodyPr/>
                    <a:lstStyle/>
                    <a:p>
                      <a:pPr marL="512763" indent="-285750">
                        <a:buFont typeface="Arial"/>
                        <a:buChar char="•"/>
                      </a:pPr>
                      <a:r>
                        <a:rPr lang="en-US" sz="2000" baseline="0" dirty="0" err="1" smtClean="0">
                          <a:latin typeface="Georgia"/>
                          <a:cs typeface="Georgia"/>
                        </a:rPr>
                        <a:t>Costovertebral</a:t>
                      </a:r>
                      <a:r>
                        <a:rPr lang="en-US" sz="2000" baseline="0" dirty="0" smtClean="0">
                          <a:latin typeface="Georgia"/>
                          <a:cs typeface="Georgia"/>
                        </a:rPr>
                        <a:t> angle tenderness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137159">
                <a:tc>
                  <a:txBody>
                    <a:bodyPr/>
                    <a:lstStyle/>
                    <a:p>
                      <a:pPr marL="512763" indent="-285750">
                        <a:buFont typeface="Arial"/>
                        <a:buChar char="•"/>
                      </a:pPr>
                      <a:r>
                        <a:rPr lang="en-US" sz="2000" baseline="0" dirty="0" smtClean="0">
                          <a:latin typeface="Georgia"/>
                          <a:cs typeface="Georgia"/>
                        </a:rPr>
                        <a:t>Urinary incontinence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10600" y="2286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33</a:t>
            </a:r>
          </a:p>
        </p:txBody>
      </p:sp>
    </p:spTree>
    <p:extLst>
      <p:ext uri="{BB962C8B-B14F-4D97-AF65-F5344CB8AC3E}">
        <p14:creationId xmlns="" xmlns:p14="http://schemas.microsoft.com/office/powerpoint/2010/main" val="364773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1219200"/>
          </a:xfrm>
        </p:spPr>
        <p:txBody>
          <a:bodyPr/>
          <a:lstStyle/>
          <a:p>
            <a:r>
              <a:rPr lang="en-US" b="0" dirty="0" smtClean="0">
                <a:effectLst/>
                <a:latin typeface="Arial" pitchFamily="34" charset="0"/>
                <a:cs typeface="Arial" pitchFamily="34" charset="0"/>
              </a:rPr>
              <a:t>What’s not in the Loeb criteria?</a:t>
            </a:r>
            <a:endParaRPr lang="en-US" b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153400" cy="3810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Odor or appearance of urine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Patients without catheter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Altered mental status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Isolated fever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Weakness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34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76514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534400" cy="838200"/>
          </a:xfrm>
        </p:spPr>
        <p:txBody>
          <a:bodyPr/>
          <a:lstStyle/>
          <a:p>
            <a:r>
              <a:rPr lang="en-US" sz="3600" b="0" dirty="0" smtClean="0">
                <a:effectLst/>
                <a:latin typeface="Arial Black" pitchFamily="34" charset="0"/>
                <a:cs typeface="Arial" pitchFamily="34" charset="0"/>
              </a:rPr>
              <a:t>Can I defer antibiotics?</a:t>
            </a:r>
            <a:endParaRPr lang="en-US" sz="3600" b="0" dirty="0"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077200" cy="35814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Communicate with the team that will care for the patient next.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Inpatient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Nursing home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35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408942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  <a:latin typeface="Arial" pitchFamily="34" charset="0"/>
                <a:cs typeface="Arial" pitchFamily="34" charset="0"/>
              </a:rPr>
              <a:t>Why is this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8153400" cy="3581400"/>
          </a:xfrm>
        </p:spPr>
        <p:txBody>
          <a:bodyPr/>
          <a:lstStyle/>
          <a:p>
            <a:pPr marL="514350" indent="-514350">
              <a:buFont typeface="Tahoma" pitchFamily="34" charset="0"/>
              <a:buAutoNum type="arabicPeriod"/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Antibiotic stewardship</a:t>
            </a:r>
          </a:p>
          <a:p>
            <a:pPr marL="514350" indent="-514350">
              <a:buFont typeface="Tahoma" pitchFamily="34" charset="0"/>
              <a:buAutoNum type="arabicPeriod"/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Efficiency in the ED</a:t>
            </a:r>
          </a:p>
          <a:p>
            <a:pPr marL="514350" indent="-514350">
              <a:buFont typeface="Tahoma" pitchFamily="34" charset="0"/>
              <a:buAutoNum type="arabicPeriod"/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Premature closure/patient safety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36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Antibiotic Stewardship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153400" cy="44196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Individual patient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C. difficile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Other diarrhea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Allergy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Drug interactions</a:t>
            </a:r>
          </a:p>
          <a:p>
            <a:pPr>
              <a:lnSpc>
                <a:spcPct val="120000"/>
              </a:lnSpc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Society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Widespread antibiotic resistance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37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153400" cy="1905000"/>
          </a:xfrm>
        </p:spPr>
        <p:txBody>
          <a:bodyPr/>
          <a:lstStyle/>
          <a:p>
            <a:r>
              <a:rPr lang="en-US" sz="4000" dirty="0" smtClean="0">
                <a:effectLst/>
                <a:latin typeface="Arial" pitchFamily="34" charset="0"/>
                <a:cs typeface="Arial" pitchFamily="34" charset="0"/>
              </a:rPr>
              <a:t>Emergency physicians already in stewardship mode for:</a:t>
            </a:r>
            <a:endParaRPr lang="en-US" sz="40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90800"/>
            <a:ext cx="8153400" cy="32004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Rhinitis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Viral pharyngitis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Bronchitis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Acute gastroenteritis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 rot="2886859">
            <a:off x="4451797" y="3069530"/>
            <a:ext cx="460818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“Don’t just do something – stand there!”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38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23814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153400" cy="1143000"/>
          </a:xfrm>
        </p:spPr>
        <p:txBody>
          <a:bodyPr/>
          <a:lstStyle/>
          <a:p>
            <a:r>
              <a:rPr lang="en-US" sz="4000" dirty="0" smtClean="0">
                <a:effectLst/>
                <a:latin typeface="Arial" pitchFamily="34" charset="0"/>
                <a:cs typeface="Arial" pitchFamily="34" charset="0"/>
              </a:rPr>
              <a:t>Stewardship </a:t>
            </a:r>
            <a:br>
              <a:rPr lang="en-US" sz="40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effectLst/>
                <a:latin typeface="Arial" pitchFamily="34" charset="0"/>
                <a:cs typeface="Arial" pitchFamily="34" charset="0"/>
              </a:rPr>
              <a:t>and Emergency Medicine</a:t>
            </a:r>
            <a:endParaRPr lang="en-US" sz="40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8153400" cy="3810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Pride in specificity, accuracy, efficiency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39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41332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153400" cy="838200"/>
          </a:xfrm>
        </p:spPr>
        <p:txBody>
          <a:bodyPr/>
          <a:lstStyle/>
          <a:p>
            <a:r>
              <a:rPr lang="en-US" dirty="0" smtClean="0">
                <a:effectLst/>
                <a:latin typeface="Arial" pitchFamily="34" charset="0"/>
                <a:cs typeface="Arial" pitchFamily="34" charset="0"/>
              </a:rPr>
              <a:t>Efficiency in the ED</a:t>
            </a:r>
            <a:endParaRPr lang="en-US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153400" cy="3886200"/>
          </a:xfrm>
        </p:spPr>
        <p:txBody>
          <a:bodyPr/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Prescriber’s bandwidth is finite.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Nurse’s time is finite.</a:t>
            </a:r>
          </a:p>
          <a:p>
            <a:pPr>
              <a:lnSpc>
                <a:spcPct val="140000"/>
              </a:lnSpc>
            </a:pPr>
            <a:r>
              <a:rPr lang="en-US" sz="3600" i="1" dirty="0" smtClean="0">
                <a:latin typeface="Arial" pitchFamily="34" charset="0"/>
                <a:cs typeface="Arial" pitchFamily="34" charset="0"/>
              </a:rPr>
              <a:t>We all need to avoid distractions.</a:t>
            </a:r>
            <a:endParaRPr lang="en-US" sz="3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40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00473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effectLst/>
                <a:latin typeface="Arial" pitchFamily="34" charset="0"/>
                <a:cs typeface="Arial" pitchFamily="34" charset="0"/>
              </a:rPr>
              <a:t>Financial Implications</a:t>
            </a:r>
            <a:endParaRPr lang="en-US" sz="40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We cannot afford to spend time and money chasing red herrings.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 national priority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What could help affordability more than eliminating unnecessary costs?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371600"/>
            <a:ext cx="3296118" cy="2336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41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63500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077200" cy="1219200"/>
          </a:xfrm>
        </p:spPr>
        <p:txBody>
          <a:bodyPr/>
          <a:lstStyle/>
          <a:p>
            <a:r>
              <a:rPr lang="en-US" dirty="0" smtClean="0">
                <a:effectLst/>
                <a:latin typeface="Arial" pitchFamily="34" charset="0"/>
                <a:cs typeface="Arial" pitchFamily="34" charset="0"/>
              </a:rPr>
              <a:t>Premature Closure/</a:t>
            </a:r>
            <a:br>
              <a:rPr lang="en-US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effectLst/>
                <a:latin typeface="Arial" pitchFamily="34" charset="0"/>
                <a:cs typeface="Arial" pitchFamily="34" charset="0"/>
              </a:rPr>
              <a:t>Patient Safety</a:t>
            </a:r>
            <a:endParaRPr lang="en-US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05800" cy="3962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UTI is blamed, while the real criminal goes free.</a:t>
            </a:r>
          </a:p>
          <a:p>
            <a:pPr lvl="1"/>
            <a:r>
              <a:rPr lang="en-US" dirty="0" err="1" smtClean="0">
                <a:latin typeface="Arial" pitchFamily="34" charset="0"/>
                <a:cs typeface="Arial" pitchFamily="34" charset="0"/>
              </a:rPr>
              <a:t>Hyponatremia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Dehydration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Ischemia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Medication adverse events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Etc.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42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89662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53400" cy="838200"/>
          </a:xfrm>
        </p:spPr>
        <p:txBody>
          <a:bodyPr/>
          <a:lstStyle/>
          <a:p>
            <a:r>
              <a:rPr lang="en-US" dirty="0" smtClean="0">
                <a:effectLst/>
                <a:latin typeface="Arial" pitchFamily="34" charset="0"/>
                <a:cs typeface="Arial" pitchFamily="34" charset="0"/>
              </a:rPr>
              <a:t>Premature Closure</a:t>
            </a:r>
            <a:endParaRPr lang="en-US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4419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As long as you are “open” to other possibilities, you have not “closed” prematurely.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 emergency medicine,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diagnosis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differential diagnosis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go hand in hand.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Good practice always requires a caveat when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a test result could be incidental.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“True, true, and unrelated.”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43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42786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686800" cy="1676400"/>
          </a:xfrm>
        </p:spPr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Collection Test Characteristics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153400" cy="3810000"/>
          </a:xfrm>
        </p:spPr>
        <p:txBody>
          <a:bodyPr/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Suprapubic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aspiration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Catheter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Midstream clean-catch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First-void non-clean-catch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44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62234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Suprapubic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aspiration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153400" cy="40386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With ultrasound guidance, likely very safe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Highly accurate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i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(for the presence of bacteria only!)</a:t>
            </a:r>
            <a:endParaRPr lang="en-US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Rarely done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45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38576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Catheterization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In-and-out catheterization, a.k.a.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“straight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cath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”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Common and safe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Embarrassing and uncomfortable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Highly accurate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i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(for the presence of bacteria only!)</a:t>
            </a:r>
          </a:p>
          <a:p>
            <a:r>
              <a:rPr lang="en-US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Pitfall: never culture an old catheter.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46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40967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Midstream Clean-Catch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Methods vary wildly</a:t>
            </a:r>
          </a:p>
          <a:p>
            <a:pPr lvl="1">
              <a:lnSpc>
                <a:spcPct val="12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Textbook to textbook</a:t>
            </a:r>
          </a:p>
          <a:p>
            <a:pPr lvl="1">
              <a:lnSpc>
                <a:spcPct val="12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Hospital to hospital</a:t>
            </a:r>
          </a:p>
          <a:p>
            <a:pPr lvl="1">
              <a:lnSpc>
                <a:spcPct val="12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Nurse to nurse</a:t>
            </a:r>
          </a:p>
          <a:p>
            <a:pPr lvl="1">
              <a:lnSpc>
                <a:spcPct val="12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Doctor to doctor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47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85307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Midstream Clean-Catch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153400" cy="4114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Difficult for the elderly</a:t>
            </a:r>
          </a:p>
          <a:p>
            <a:pPr lvl="1"/>
            <a:r>
              <a:rPr lang="en-US" sz="3600" dirty="0" smtClean="0">
                <a:latin typeface="Arial" pitchFamily="34" charset="0"/>
                <a:cs typeface="Arial" pitchFamily="34" charset="0"/>
              </a:rPr>
              <a:t>Cognitive limitations</a:t>
            </a:r>
          </a:p>
          <a:p>
            <a:pPr lvl="1"/>
            <a:r>
              <a:rPr lang="en-US" sz="3600" dirty="0" smtClean="0">
                <a:latin typeface="Arial" pitchFamily="34" charset="0"/>
                <a:cs typeface="Arial" pitchFamily="34" charset="0"/>
              </a:rPr>
              <a:t>Short-term memory limitations</a:t>
            </a:r>
          </a:p>
          <a:p>
            <a:pPr lvl="1"/>
            <a:r>
              <a:rPr lang="en-US" sz="3600" dirty="0" smtClean="0">
                <a:latin typeface="Arial" pitchFamily="34" charset="0"/>
                <a:cs typeface="Arial" pitchFamily="34" charset="0"/>
              </a:rPr>
              <a:t>Physical limitations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48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43042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838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Midstream Clean-Catch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458200" cy="4267200"/>
          </a:xfrm>
        </p:spPr>
        <p:txBody>
          <a:bodyPr/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When done correctly: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False positive: 22%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False negative: 23%</a:t>
            </a:r>
          </a:p>
          <a:p>
            <a:r>
              <a:rPr lang="en-US" sz="3600" i="1" dirty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3600" i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or the </a:t>
            </a:r>
            <a:r>
              <a:rPr lang="en-US" sz="3600" b="1" i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presence</a:t>
            </a:r>
            <a:r>
              <a:rPr lang="en-US" sz="3600" i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 of bacteria only!</a:t>
            </a:r>
            <a:endParaRPr lang="en-US" sz="3600" dirty="0" smtClean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49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75215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838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Midstream Clean-Catch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610600" cy="426720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 symptoms + no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pyuria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= no infection</a:t>
            </a: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Pyuria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without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symptoms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≠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infection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Symptoms with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negative dipstick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≠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no infection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(poor sensitivity)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Squamous epithelial cells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≠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contamination.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50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49933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First-void non-clean-catch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4191000"/>
          </a:xfrm>
        </p:spPr>
        <p:txBody>
          <a:bodyPr/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Necessary for PCR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Best test for gonorrhea and chlamydia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Must not have voided x 1 hour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51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0387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Mid-stream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and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first-void?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153400" cy="3886200"/>
          </a:xfrm>
        </p:spPr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Extremely difficult to explain &amp; coordinate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52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8999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Case Vignette 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45 year old man has new-onset dysuria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Challenges: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What tests?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Collection method?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Is urine dip accurate?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Is urinalysis accurate?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Is urine culture accurate?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53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5402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763000" cy="838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to do about collection?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153400" cy="4114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Communication is key!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Between RNs and prescribers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Explain to patients what is needed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Ask patients what they did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Always consider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cath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if the voided specimen is dirty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54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88799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Gaming the system?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57200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Some facilities analyze urine whenever they put in a Foley catheter.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Want to avoid being blamed for CAUTI</a:t>
            </a:r>
          </a:p>
          <a:p>
            <a:pPr>
              <a:spcBef>
                <a:spcPts val="24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Note: the consequence of such blame is limited to non-payment for the UTI (not the whole bill).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55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9911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Gaming the system?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57200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This is billing fraud if there was no genuine medical indication for testing.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This is dangerous because physicians may react by prescribing antibiotics.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These data should NOT be reported through the usual clinical reporting system when done for this reason.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At minimum, excellent communication is required as to WHY the test was done.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56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26741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488" y="304800"/>
            <a:ext cx="8002112" cy="137160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dirty="0">
                <a:latin typeface="Arial" pitchFamily="34" charset="0"/>
                <a:cs typeface="Arial" pitchFamily="34" charset="0"/>
              </a:rPr>
              <a:t>Specific Action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Items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re. sample collection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924800" cy="434340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Prescribers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Nurses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Leadership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57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77365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054" y="304800"/>
            <a:ext cx="8771546" cy="838200"/>
          </a:xfrm>
        </p:spPr>
        <p:txBody>
          <a:bodyPr/>
          <a:lstStyle/>
          <a:p>
            <a:r>
              <a:rPr lang="en-US" sz="40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Sample Collection: Prescribers</a:t>
            </a:r>
            <a:endParaRPr lang="en-US" sz="4000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724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When there are no symptoms:</a:t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 not test, do not treat!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 the gray zone, beware premature closure!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Consider observation.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Focus on differential diagnosis.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Most of these patient probably don’t have UTI.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7315200" y="1219200"/>
            <a:ext cx="1539984" cy="17070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58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91858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Sample Collection: Nurses</a:t>
            </a:r>
            <a:endParaRPr lang="en-US" sz="4000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Don’t </a:t>
            </a:r>
            <a:r>
              <a:rPr lang="en-US" dirty="0">
                <a:latin typeface="Arial" pitchFamily="34" charset="0"/>
                <a:cs typeface="Arial" pitchFamily="34" charset="0"/>
              </a:rPr>
              <a:t>test urine without an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order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itchFamily="34" charset="0"/>
                <a:cs typeface="Arial" pitchFamily="34" charset="0"/>
              </a:rPr>
              <a:t>Collect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hold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Specify </a:t>
            </a:r>
            <a:r>
              <a:rPr lang="en-US" dirty="0">
                <a:latin typeface="Arial" pitchFamily="34" charset="0"/>
                <a:cs typeface="Arial" pitchFamily="34" charset="0"/>
              </a:rPr>
              <a:t>&amp; record collection technique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hCG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okay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59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9229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838200"/>
          </a:xfrm>
        </p:spPr>
        <p:txBody>
          <a:bodyPr/>
          <a:lstStyle/>
          <a:p>
            <a:r>
              <a:rPr lang="en-US" sz="40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Sample Collection: Leadership</a:t>
            </a:r>
            <a:endParaRPr lang="en-US" sz="4000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86800" cy="426720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Target providers: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No non-indicated orders.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Target nurses: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No non-ordered tests.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System-wide: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Separate surveillance from clinical practice.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60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02292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771546" cy="838200"/>
          </a:xfrm>
        </p:spPr>
        <p:txBody>
          <a:bodyPr/>
          <a:lstStyle/>
          <a:p>
            <a:r>
              <a:rPr lang="en-US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General Take-Home Messages</a:t>
            </a:r>
            <a:endParaRPr lang="en-US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8153400" cy="472440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Prescribers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Nurses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Leadership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61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68370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838200"/>
          </a:xfrm>
        </p:spPr>
        <p:txBody>
          <a:bodyPr/>
          <a:lstStyle/>
          <a:p>
            <a:r>
              <a:rPr lang="en-US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Prescribers</a:t>
            </a:r>
            <a:endParaRPr lang="en-US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343400"/>
          </a:xfrm>
        </p:spPr>
        <p:txBody>
          <a:bodyPr/>
          <a:lstStyle/>
          <a:p>
            <a:pPr marL="627063" indent="-679450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Use the conceptual framework</a:t>
            </a:r>
          </a:p>
          <a:p>
            <a:pPr marL="627063" indent="-679450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Formal, written orders only</a:t>
            </a:r>
          </a:p>
          <a:p>
            <a:pPr marL="627063" indent="-679450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Specify collection method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62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61023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7162800" cy="838200"/>
          </a:xfrm>
        </p:spPr>
        <p:txBody>
          <a:bodyPr/>
          <a:lstStyle/>
          <a:p>
            <a:r>
              <a:rPr lang="en-US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Conceptual Framework</a:t>
            </a:r>
            <a:endParaRPr lang="en-US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610600" cy="4419600"/>
          </a:xfrm>
        </p:spPr>
        <p:txBody>
          <a:bodyPr/>
          <a:lstStyle/>
          <a:p>
            <a:pPr marL="280988" indent="-333375">
              <a:lnSpc>
                <a:spcPct val="13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D61912"/>
                </a:solidFill>
                <a:effectLst>
                  <a:outerShdw blurRad="50800" dist="38100" dir="2700000" algn="tl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No symptoms</a:t>
            </a:r>
          </a:p>
          <a:p>
            <a:pPr marL="681038" lvl="1" indent="-333375">
              <a:spcBef>
                <a:spcPts val="0"/>
              </a:spcBef>
            </a:pPr>
            <a:r>
              <a:rPr lang="en-US" dirty="0" smtClean="0">
                <a:solidFill>
                  <a:srgbClr val="D61912"/>
                </a:solidFill>
                <a:effectLst>
                  <a:outerShdw blurRad="50800" dist="38100" dir="2700000" algn="tl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DO </a:t>
            </a:r>
            <a:r>
              <a:rPr lang="en-US" dirty="0">
                <a:solidFill>
                  <a:srgbClr val="D61912"/>
                </a:solidFill>
                <a:effectLst>
                  <a:outerShdw blurRad="50800" dist="38100" dir="2700000" algn="tl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NOT TEST OR TREAT</a:t>
            </a:r>
          </a:p>
          <a:p>
            <a:pPr marL="280988" indent="-333375">
              <a:lnSpc>
                <a:spcPct val="13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Vague symptoms </a:t>
            </a:r>
          </a:p>
          <a:p>
            <a:pPr marL="681038" lvl="1" indent="-333375">
              <a:spcBef>
                <a:spcPts val="0"/>
              </a:spcBef>
            </a:pPr>
            <a:r>
              <a:rPr lang="en-US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Beware premature closure – focus on </a:t>
            </a:r>
            <a:r>
              <a:rPr lang="en-US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DDx</a:t>
            </a:r>
            <a:endParaRPr lang="en-US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81038" lvl="1" indent="-333375">
              <a:spcBef>
                <a:spcPts val="0"/>
              </a:spcBef>
            </a:pPr>
            <a:r>
              <a:rPr lang="en-US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Consider observation instead of treatment</a:t>
            </a:r>
          </a:p>
          <a:p>
            <a:pPr marL="280988" indent="-333375">
              <a:lnSpc>
                <a:spcPct val="13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315936"/>
                </a:solidFill>
                <a:latin typeface="Arial" pitchFamily="34" charset="0"/>
                <a:cs typeface="Arial" pitchFamily="34" charset="0"/>
              </a:rPr>
              <a:t>Specific symptoms</a:t>
            </a:r>
          </a:p>
          <a:p>
            <a:pPr marL="681038" lvl="1" indent="-333375">
              <a:spcBef>
                <a:spcPts val="0"/>
              </a:spcBef>
            </a:pPr>
            <a:r>
              <a:rPr lang="en-US" dirty="0">
                <a:solidFill>
                  <a:srgbClr val="315936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dirty="0" smtClean="0">
                <a:solidFill>
                  <a:srgbClr val="315936"/>
                </a:solidFill>
                <a:latin typeface="Arial" pitchFamily="34" charset="0"/>
                <a:cs typeface="Arial" pitchFamily="34" charset="0"/>
              </a:rPr>
              <a:t>est &amp; treat as indicated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6919"/>
          <a:stretch/>
        </p:blipFill>
        <p:spPr>
          <a:xfrm>
            <a:off x="7228272" y="1600200"/>
            <a:ext cx="1306128" cy="1447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-1" r="19406"/>
          <a:stretch/>
        </p:blipFill>
        <p:spPr>
          <a:xfrm>
            <a:off x="6663122" y="1600200"/>
            <a:ext cx="565150" cy="53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7291"/>
          <a:stretch/>
        </p:blipFill>
        <p:spPr>
          <a:xfrm>
            <a:off x="6663123" y="2121601"/>
            <a:ext cx="565149" cy="4847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3122" y="2590800"/>
            <a:ext cx="564879" cy="457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63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68571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990600"/>
          </a:xfrm>
        </p:spPr>
        <p:txBody>
          <a:bodyPr/>
          <a:lstStyle/>
          <a:p>
            <a:r>
              <a:rPr lang="en-US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Nurses and Assistants</a:t>
            </a:r>
            <a:endParaRPr lang="en-US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Collect and hold only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Advocate for better practice: no urine testing (except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hCG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without prescriber’s order</a:t>
            </a:r>
          </a:p>
          <a:p>
            <a:pPr marL="461963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Improve communication</a:t>
            </a:r>
          </a:p>
          <a:p>
            <a:pPr marL="804863" lvl="1" indent="-457200"/>
            <a:r>
              <a:rPr lang="en-US" dirty="0" smtClean="0">
                <a:latin typeface="Arial" pitchFamily="34" charset="0"/>
                <a:cs typeface="Arial" pitchFamily="34" charset="0"/>
              </a:rPr>
              <a:t>What sample do we need?</a:t>
            </a:r>
          </a:p>
          <a:p>
            <a:pPr marL="804863" lvl="1" indent="-457200"/>
            <a:r>
              <a:rPr lang="en-US" dirty="0" smtClean="0">
                <a:latin typeface="Arial" pitchFamily="34" charset="0"/>
                <a:cs typeface="Arial" pitchFamily="34" charset="0"/>
              </a:rPr>
              <a:t>What sample did we get?</a:t>
            </a: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64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95875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066800"/>
          </a:xfrm>
        </p:spPr>
        <p:txBody>
          <a:bodyPr/>
          <a:lstStyle/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Leadership</a:t>
            </a:r>
            <a:endParaRPr lang="en-US" sz="5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610600" cy="46482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600" b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Policies</a:t>
            </a:r>
            <a:endParaRPr lang="en-US" sz="2800" b="1" dirty="0" smtClean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No tests without orders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No orders without symptoms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No mixing of billing-related surveillance with clinical care</a:t>
            </a:r>
          </a:p>
          <a:p>
            <a:pPr marL="0" indent="0">
              <a:spcBef>
                <a:spcPts val="1800"/>
              </a:spcBef>
              <a:spcAft>
                <a:spcPts val="1200"/>
              </a:spcAft>
              <a:buNone/>
            </a:pPr>
            <a:r>
              <a:rPr lang="en-US" sz="3600" b="1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Education</a:t>
            </a:r>
            <a:endParaRPr lang="en-US" sz="2800" b="1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Asymptomatic bacteriuria definition &amp; prevalence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First-void vs. midstream clean-catch</a:t>
            </a:r>
            <a:b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</a:br>
            <a:r>
              <a:rPr lang="en-US" sz="18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(gonorrhea/chlamydia vs. traditional)</a:t>
            </a:r>
            <a:endParaRPr lang="en-US" sz="2400" dirty="0" smtClean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65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23635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762000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If we remember one thing…</a:t>
            </a:r>
            <a:endParaRPr lang="en-US" sz="4000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Placeholder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115583152"/>
              </p:ext>
            </p:extLst>
          </p:nvPr>
        </p:nvGraphicFramePr>
        <p:xfrm>
          <a:off x="304800" y="1219199"/>
          <a:ext cx="8534400" cy="495576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6019800"/>
                <a:gridCol w="2514600"/>
              </a:tblGrid>
              <a:tr h="548086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Georgia"/>
                          <a:cs typeface="Georgia"/>
                        </a:rPr>
                        <a:t>Population</a:t>
                      </a:r>
                      <a:endParaRPr lang="en-US" sz="32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Georgia"/>
                          <a:cs typeface="Georgia"/>
                        </a:rPr>
                        <a:t>Prevalence</a:t>
                      </a:r>
                      <a:endParaRPr lang="en-US" sz="32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738818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Long-term care facility, age ≥70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4808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25-50%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4808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15-40%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667778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Community, age ≥70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4808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11-16%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54808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	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4-19%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  <a:tr h="65357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Georgia"/>
                          <a:cs typeface="Georgia"/>
                        </a:rPr>
                        <a:t>Healthy pre-menopausal women</a:t>
                      </a:r>
                      <a:endParaRPr lang="en-US" sz="2800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/>
                          <a:cs typeface="Georgia"/>
                        </a:rPr>
                        <a:t>1-5%</a:t>
                      </a:r>
                      <a:endParaRPr lang="en-US" sz="3200" b="1" dirty="0">
                        <a:latin typeface="Georgia"/>
                        <a:cs typeface="Georgia"/>
                      </a:endParaRPr>
                    </a:p>
                  </a:txBody>
                  <a:tcPr anchor="b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610600" y="228600"/>
            <a:ext cx="351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smtClean="0"/>
              <a:t>66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86816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EMH Slides 5">
  <a:themeElements>
    <a:clrScheme name="IEMH Slides 5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IEMH Slides 5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76200" cap="flat" cmpd="sng" algn="ctr">
          <a:solidFill>
            <a:srgbClr val="8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ahom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76200" cap="flat" cmpd="sng" algn="ctr">
          <a:solidFill>
            <a:srgbClr val="8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ahoma" charset="0"/>
            <a:ea typeface="ＭＳ Ｐゴシック" charset="0"/>
          </a:defRPr>
        </a:defPPr>
      </a:lstStyle>
    </a:lnDef>
  </a:objectDefaults>
  <a:extraClrSchemeLst>
    <a:extraClrScheme>
      <a:clrScheme name="IEMH Slides 5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EMH Slides 5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EMH Slides 5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EMH Slides 5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EMH Slides 5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EMH Slides 5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EMH Slides 5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EMH Slides 5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EMH Slides 5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C:\windows\DESKTOP\Lectures with updated backgrounds\IEMH Slides 5.ppt</Template>
  <TotalTime>6878</TotalTime>
  <Words>1499</Words>
  <Application>Microsoft Office PowerPoint</Application>
  <PresentationFormat>On-screen Show (4:3)</PresentationFormat>
  <Paragraphs>468</Paragraphs>
  <Slides>66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IEMH Slides 5</vt:lpstr>
      <vt:lpstr>Antibiotic Stewardship and the Misdiagnosis of UTI</vt:lpstr>
      <vt:lpstr>Under normal conditions…</vt:lpstr>
      <vt:lpstr>Slide 3</vt:lpstr>
      <vt:lpstr>Asymptomatic Bacteriuria</vt:lpstr>
      <vt:lpstr>Infectious Diseases Society of America Guidelines</vt:lpstr>
      <vt:lpstr>Infectious Diseases Society of America Guidelines</vt:lpstr>
      <vt:lpstr>Slide 7</vt:lpstr>
      <vt:lpstr>Slide 8</vt:lpstr>
      <vt:lpstr>Asymptomatic Bacteriuria: “Do not test, do not treat”</vt:lpstr>
      <vt:lpstr>Asymptomatic Bacteriuria</vt:lpstr>
      <vt:lpstr>Slide 11</vt:lpstr>
      <vt:lpstr>Slide 12</vt:lpstr>
      <vt:lpstr>Case Vignette</vt:lpstr>
      <vt:lpstr>Case Vignette</vt:lpstr>
      <vt:lpstr>Challenges</vt:lpstr>
      <vt:lpstr>But the real challenge is…</vt:lpstr>
      <vt:lpstr>Slide 17</vt:lpstr>
      <vt:lpstr>Reminder</vt:lpstr>
      <vt:lpstr>Antibiotics in long-term care</vt:lpstr>
      <vt:lpstr>Slide 20</vt:lpstr>
      <vt:lpstr>Overlapping Sets</vt:lpstr>
      <vt:lpstr>How can we function with such uncertainty?</vt:lpstr>
      <vt:lpstr>conceptual framework: Spectrum of Appropriateness for urine testing &amp; treatment</vt:lpstr>
      <vt:lpstr>Spectrum of Appropriateness</vt:lpstr>
      <vt:lpstr>Slide 25</vt:lpstr>
      <vt:lpstr>No symptoms</vt:lpstr>
      <vt:lpstr>Specific symptoms</vt:lpstr>
      <vt:lpstr>Non-specific symptoms</vt:lpstr>
      <vt:lpstr>The Gray Zone</vt:lpstr>
      <vt:lpstr>The Gray Zone – Evidence? Can J Emerg Med 2007;9(2):87-92</vt:lpstr>
      <vt:lpstr>Study Definitions</vt:lpstr>
      <vt:lpstr>The gray zone patient probably does NOT have UTI! (p value = 0.34)</vt:lpstr>
      <vt:lpstr>Loeb Criteria: Should I Treat?</vt:lpstr>
      <vt:lpstr>What’s not in the Loeb criteria?</vt:lpstr>
      <vt:lpstr>Can I defer antibiotics?</vt:lpstr>
      <vt:lpstr>Why is this important?</vt:lpstr>
      <vt:lpstr>Antibiotic Stewardship</vt:lpstr>
      <vt:lpstr>Emergency physicians already in stewardship mode for:</vt:lpstr>
      <vt:lpstr>Stewardship  and Emergency Medicine</vt:lpstr>
      <vt:lpstr>Efficiency in the ED</vt:lpstr>
      <vt:lpstr>Financial Implications</vt:lpstr>
      <vt:lpstr>Premature Closure/ Patient Safety</vt:lpstr>
      <vt:lpstr>Premature Closure</vt:lpstr>
      <vt:lpstr>Collection Test Characteristics</vt:lpstr>
      <vt:lpstr>Suprapubic aspiration</vt:lpstr>
      <vt:lpstr>Catheterization</vt:lpstr>
      <vt:lpstr>Midstream Clean-Catch</vt:lpstr>
      <vt:lpstr>Midstream Clean-Catch</vt:lpstr>
      <vt:lpstr>Midstream Clean-Catch</vt:lpstr>
      <vt:lpstr>Midstream Clean-Catch</vt:lpstr>
      <vt:lpstr>First-void non-clean-catch</vt:lpstr>
      <vt:lpstr>Mid-stream and  first-void?</vt:lpstr>
      <vt:lpstr>Case Vignette 2</vt:lpstr>
      <vt:lpstr>What to do about collection?</vt:lpstr>
      <vt:lpstr>Gaming the system?</vt:lpstr>
      <vt:lpstr>Gaming the system?</vt:lpstr>
      <vt:lpstr>Specific Action Items re. sample collection</vt:lpstr>
      <vt:lpstr>Sample Collection: Prescribers</vt:lpstr>
      <vt:lpstr>Sample Collection: Nurses</vt:lpstr>
      <vt:lpstr>Sample Collection: Leadership</vt:lpstr>
      <vt:lpstr>General Take-Home Messages</vt:lpstr>
      <vt:lpstr>Prescribers</vt:lpstr>
      <vt:lpstr>Conceptual Framework</vt:lpstr>
      <vt:lpstr>Nurses and Assistants</vt:lpstr>
      <vt:lpstr>Leadership</vt:lpstr>
      <vt:lpstr>If we remember one thing…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Skin Infections in the Age of CA-MRSA</dc:title>
  <dc:creator>Danny Pallin</dc:creator>
  <cp:lastModifiedBy>Administrator</cp:lastModifiedBy>
  <cp:revision>1289</cp:revision>
  <cp:lastPrinted>2012-10-17T15:57:45Z</cp:lastPrinted>
  <dcterms:created xsi:type="dcterms:W3CDTF">2001-08-03T20:34:43Z</dcterms:created>
  <dcterms:modified xsi:type="dcterms:W3CDTF">2012-12-10T18:34:55Z</dcterms:modified>
</cp:coreProperties>
</file>